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85" r:id="rId2"/>
    <p:sldMasterId id="2147483732" r:id="rId3"/>
  </p:sldMasterIdLst>
  <p:notesMasterIdLst>
    <p:notesMasterId r:id="rId18"/>
  </p:notesMasterIdLst>
  <p:sldIdLst>
    <p:sldId id="256" r:id="rId4"/>
    <p:sldId id="297" r:id="rId5"/>
    <p:sldId id="299" r:id="rId6"/>
    <p:sldId id="267" r:id="rId7"/>
    <p:sldId id="268" r:id="rId8"/>
    <p:sldId id="332" r:id="rId9"/>
    <p:sldId id="317" r:id="rId10"/>
    <p:sldId id="811" r:id="rId11"/>
    <p:sldId id="810" r:id="rId12"/>
    <p:sldId id="814" r:id="rId13"/>
    <p:sldId id="808" r:id="rId14"/>
    <p:sldId id="818" r:id="rId15"/>
    <p:sldId id="819" r:id="rId16"/>
    <p:sldId id="27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1" autoAdjust="0"/>
    <p:restoredTop sz="76463" autoAdjust="0"/>
  </p:normalViewPr>
  <p:slideViewPr>
    <p:cSldViewPr>
      <p:cViewPr varScale="1">
        <p:scale>
          <a:sx n="96" d="100"/>
          <a:sy n="96" d="100"/>
        </p:scale>
        <p:origin x="1472" y="1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3130B75B-41C6-4ED2-99AB-92EF8883551C}" type="datetimeFigureOut">
              <a:rPr lang="en-US" smtClean="0"/>
              <a:t>6/19/19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9182980E-73B8-4EFC-915D-40FE6EDBA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8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27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2980E-73B8-4EFC-915D-40FE6EDBA7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98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2980E-73B8-4EFC-915D-40FE6EDBA7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2980E-73B8-4EFC-915D-40FE6EDBA7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2980E-73B8-4EFC-915D-40FE6EDBA7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8FC5B-65A2-467D-B212-E72E08680A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4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549C7-BE27-4EEA-9DB3-16262D7091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549C7-BE27-4EEA-9DB3-16262D7091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7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9713" y="652463"/>
            <a:ext cx="409892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3051" y="4187221"/>
            <a:ext cx="6488106" cy="3516278"/>
          </a:xfrm>
        </p:spPr>
        <p:txBody>
          <a:bodyPr/>
          <a:lstStyle/>
          <a:p>
            <a:pPr marL="0" indent="0" defTabSz="93971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6EB7-1AD4-4A2D-8DF0-B756046ECB1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9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9713" y="652463"/>
            <a:ext cx="409892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3051" y="4187221"/>
            <a:ext cx="6488106" cy="3516278"/>
          </a:xfrm>
        </p:spPr>
        <p:txBody>
          <a:bodyPr/>
          <a:lstStyle/>
          <a:p>
            <a:pPr marL="0" indent="0" defTabSz="93971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6EB7-1AD4-4A2D-8DF0-B756046ECB1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9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5613" y="268288"/>
            <a:ext cx="3481387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111" y="3111605"/>
            <a:ext cx="5608320" cy="5718362"/>
          </a:xfrm>
        </p:spPr>
        <p:txBody>
          <a:bodyPr/>
          <a:lstStyle/>
          <a:p>
            <a:pPr marL="0" indent="0">
              <a:lnSpc>
                <a:spcPct val="115000"/>
              </a:lnSpc>
              <a:buSzPts val="1200"/>
              <a:buFont typeface="Symbol" panose="05050102010706020507" pitchFamily="18" charset="2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980E-73B8-4EFC-915D-40FE6EDBA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435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2980E-73B8-4EFC-915D-40FE6EDBA7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1790702"/>
            <a:ext cx="6858000" cy="1719263"/>
          </a:xfrm>
        </p:spPr>
        <p:txBody>
          <a:bodyPr anchor="b">
            <a:noAutofit/>
          </a:bodyPr>
          <a:lstStyle>
            <a:lvl1pPr marL="0" algn="ctr" defTabSz="685791" rtl="0" eaLnBrk="1" latinLnBrk="0" hangingPunct="1">
              <a:lnSpc>
                <a:spcPct val="12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800" b="1" kern="1200" cap="small" dirty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>
            <a:normAutofit/>
          </a:bodyPr>
          <a:lstStyle>
            <a:lvl1pPr marL="0" indent="0" algn="ctr" defTabSz="685791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3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6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8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1217054"/>
            <a:ext cx="3331369" cy="840346"/>
          </a:xfrm>
        </p:spPr>
        <p:txBody>
          <a:bodyPr anchor="b">
            <a:normAutofit/>
          </a:bodyPr>
          <a:lstStyle>
            <a:lvl1pPr>
              <a:defRPr lang="en-US"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5250"/>
            <a:ext cx="4997170" cy="49861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1" y="2057400"/>
            <a:ext cx="3331369" cy="4064000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17054"/>
            <a:ext cx="2949178" cy="840346"/>
          </a:xfrm>
        </p:spPr>
        <p:txBody>
          <a:bodyPr anchor="b">
            <a:normAutofit/>
          </a:bodyPr>
          <a:lstStyle>
            <a:lvl1pPr>
              <a:defRPr lang="en-US"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17054"/>
            <a:ext cx="4629150" cy="4643998"/>
          </a:xfrm>
        </p:spPr>
        <p:txBody>
          <a:bodyPr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1" indent="0">
              <a:buNone/>
              <a:defRPr sz="1800"/>
            </a:lvl3pPr>
            <a:lvl4pPr marL="1028687" indent="0">
              <a:buNone/>
              <a:defRPr sz="1500"/>
            </a:lvl4pPr>
            <a:lvl5pPr marL="1371582" indent="0">
              <a:buNone/>
              <a:defRPr sz="1500"/>
            </a:lvl5pPr>
            <a:lvl6pPr marL="1714478" indent="0">
              <a:buNone/>
              <a:defRPr sz="1500"/>
            </a:lvl6pPr>
            <a:lvl7pPr marL="2057374" indent="0">
              <a:buNone/>
              <a:defRPr sz="1500"/>
            </a:lvl7pPr>
            <a:lvl8pPr marL="2400269" indent="0">
              <a:buNone/>
              <a:defRPr sz="1500"/>
            </a:lvl8pPr>
            <a:lvl9pPr marL="2743165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3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0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1472542" y="0"/>
            <a:ext cx="6198919" cy="110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 smtClean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4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4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80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8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17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1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41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40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10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3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9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33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R 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70D9B9-296F-4A5B-B702-57BC489EDB5A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A86DAA9-032D-4562-8CA1-EC3831B17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6096000"/>
            <a:ext cx="1222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B4893C1-067A-49D4-99E7-0D9D55EE486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219200" y="6477000"/>
            <a:ext cx="66294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Clean, Affordable and Resilient Energy Future for the Commonwealth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762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90600" y="1219200"/>
            <a:ext cx="7696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SzPct val="80000"/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None/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0CC75A63-35F0-475A-83E8-5BDCBC05FA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52400" y="6324600"/>
            <a:ext cx="6096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C54E4983-5F9E-4360-A5CE-F5E3AD38EF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38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667000" y="152400"/>
            <a:ext cx="5791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cs typeface="Arial" charset="0"/>
              </a:rPr>
              <a:t>Creating A Cleaner Energy Future For the Commonwealth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1143000" y="457200"/>
            <a:ext cx="2667000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2200275" cy="1371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76600" y="2209800"/>
            <a:ext cx="5029200" cy="25146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22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R 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i="1" dirty="0">
                <a:solidFill>
                  <a:srgbClr val="008000"/>
                </a:solidFill>
                <a:cs typeface="Arial" charset="0"/>
              </a:rPr>
              <a:t>Creating A Cleaner Energy Future For the Commonwealth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762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1219200"/>
            <a:ext cx="7696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SzPct val="80000"/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None/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52400" y="6324600"/>
            <a:ext cx="6096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5783CB17-25C1-4976-956B-24274D90E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46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i="1" dirty="0">
                <a:solidFill>
                  <a:srgbClr val="008000"/>
                </a:solidFill>
                <a:cs typeface="Arial" charset="0"/>
              </a:rPr>
              <a:t>Creating A Cleaner Energy Future For the Commonwealth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7545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60EE647-5E1A-4C68-848B-2330B6063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48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i="1" dirty="0">
                <a:solidFill>
                  <a:srgbClr val="008000"/>
                </a:solidFill>
                <a:cs typeface="Arial" charset="0"/>
              </a:rPr>
              <a:t>Creating A Cleaner Energy Future For the Commonwealth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A058378-EBED-4DB2-BE51-C66AA6692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66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i="1" dirty="0">
                <a:solidFill>
                  <a:srgbClr val="008000"/>
                </a:solidFill>
                <a:cs typeface="Arial" charset="0"/>
              </a:rPr>
              <a:t>Creating A Cleaner Energy Future For the Commonwealth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535113"/>
            <a:ext cx="37353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012" y="2174875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8DACD23-B05D-48FA-A1AB-33D28175F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95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i="1" dirty="0">
                <a:solidFill>
                  <a:srgbClr val="008000"/>
                </a:solidFill>
                <a:cs typeface="Arial" charset="0"/>
              </a:rPr>
              <a:t>Creating A Cleaner Energy Future For the Commonwealth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74F981D-CF7F-4CF2-A1A7-883DF645D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26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i="1" dirty="0">
                <a:solidFill>
                  <a:srgbClr val="008000"/>
                </a:solidFill>
                <a:cs typeface="Arial" charset="0"/>
              </a:rPr>
              <a:t>Creating A Cleaner Energy Future For the Commonwealth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219FD51-23CD-4634-8519-7FD901A2F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4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7951B275-4C78-BD4D-8523-5EAC48F305F6}" type="slidenum">
              <a:rPr lang="en-US" sz="9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i="1" dirty="0">
                <a:solidFill>
                  <a:srgbClr val="008000"/>
                </a:solidFill>
                <a:cs typeface="Arial" charset="0"/>
              </a:rPr>
              <a:t>Creating A Cleaner Energy Future For the Commonwealth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87" y="273050"/>
            <a:ext cx="2855913" cy="1162050"/>
          </a:xfrm>
        </p:spPr>
        <p:txBody>
          <a:bodyPr anchor="b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0"/>
            <a:ext cx="457200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487" y="1435100"/>
            <a:ext cx="2855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598E5EB-50EC-4127-ADB7-7F26D3FEB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58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i="1" dirty="0">
                <a:solidFill>
                  <a:srgbClr val="008000"/>
                </a:solidFill>
                <a:cs typeface="Arial" charset="0"/>
              </a:rPr>
              <a:t>Creating A Cleaner Energy Future For the Commonwealth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238DFBE-D6DB-42C9-A73C-395F496A7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48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1790732"/>
            <a:ext cx="6858000" cy="1719263"/>
          </a:xfrm>
        </p:spPr>
        <p:txBody>
          <a:bodyPr anchor="b">
            <a:noAutofit/>
          </a:bodyPr>
          <a:lstStyle>
            <a:lvl1pPr marL="0" algn="ctr" defTabSz="685791" rtl="0" eaLnBrk="1" latinLnBrk="0" hangingPunct="1">
              <a:lnSpc>
                <a:spcPct val="12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800" b="1" kern="1200" cap="small" dirty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>
            <a:normAutofit/>
          </a:bodyPr>
          <a:lstStyle>
            <a:lvl1pPr marL="0" indent="0" algn="ctr" defTabSz="685791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3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28651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8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20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6" y="1276697"/>
            <a:ext cx="4238625" cy="4900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515" y="1276697"/>
            <a:ext cx="4214047" cy="4900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0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66" y="1263997"/>
            <a:ext cx="4361618" cy="12410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66" y="2505075"/>
            <a:ext cx="436161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53187"/>
            <a:ext cx="4255410" cy="125188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425541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3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d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1CBF-65B1-414B-B056-A8D0229FE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5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14"/>
              <a:stretch>
                <a:fillRect/>
              </a:stretch>
            </a:blipFill>
          </mc:Choice>
          <mc:Fallback>
            <a:blipFill rotWithShape="1">
              <a:blip r:embed="rId15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600"/>
            <a:ext cx="9144000" cy="675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7274"/>
            <a:ext cx="8229600" cy="542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defTabSz="457200"/>
            <a:fld id="{3DE75769-2532-BE45-A755-FD87D579995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1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4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67A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577E0-C932-4FAD-893F-AB8888E659DC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6/19/19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BE78C-5CEA-4130-8889-3120612D3D9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5400" y="2209800"/>
            <a:ext cx="9123768" cy="2940925"/>
          </a:xfrm>
        </p:spPr>
        <p:txBody>
          <a:bodyPr>
            <a:normAutofit fontScale="90000"/>
          </a:bodyPr>
          <a:lstStyle/>
          <a:p>
            <a:br>
              <a:rPr lang="en-US" sz="4000" b="1" cap="small" dirty="0">
                <a:cs typeface="Aharoni" pitchFamily="2" charset="-79"/>
              </a:rPr>
            </a:br>
            <a:r>
              <a:rPr lang="en-US" sz="4000" b="1" cap="small" dirty="0">
                <a:cs typeface="Aharoni" pitchFamily="2" charset="-79"/>
              </a:rPr>
              <a:t>MASSACHUSETTS</a:t>
            </a:r>
            <a:br>
              <a:rPr lang="en-US" sz="4000" b="1" cap="small" dirty="0">
                <a:cs typeface="Aharoni" pitchFamily="2" charset="-79"/>
              </a:rPr>
            </a:br>
            <a:r>
              <a:rPr lang="en-US" sz="4000" b="1" cap="small" dirty="0">
                <a:cs typeface="Aharoni" pitchFamily="2" charset="-79"/>
              </a:rPr>
              <a:t>Building Decarbonization</a:t>
            </a:r>
            <a:br>
              <a:rPr lang="en-US" sz="3400" b="1" cap="small" dirty="0">
                <a:latin typeface="Calibri"/>
                <a:cs typeface="Aharoni" pitchFamily="2" charset="-79"/>
              </a:rPr>
            </a:br>
            <a:r>
              <a:rPr lang="en-US" sz="3400" b="1" cap="small" dirty="0">
                <a:latin typeface="Calibri"/>
                <a:cs typeface="Aharoni" pitchFamily="2" charset="-79"/>
              </a:rPr>
              <a:t> </a:t>
            </a:r>
            <a:br>
              <a:rPr lang="en-US" sz="3300" b="1" cap="small" dirty="0">
                <a:latin typeface="Calibri"/>
                <a:cs typeface="Aharoni" pitchFamily="2" charset="-79"/>
              </a:rPr>
            </a:br>
            <a:r>
              <a:rPr lang="en-US" sz="3300" b="1" cap="small" dirty="0">
                <a:latin typeface="Calibri"/>
                <a:cs typeface="Aharoni" pitchFamily="2" charset="-79"/>
              </a:rPr>
              <a:t>Raab Roundtable</a:t>
            </a:r>
            <a:br>
              <a:rPr lang="en-US" sz="3300" b="1" cap="small" dirty="0">
                <a:latin typeface="Calibri"/>
                <a:cs typeface="Aharoni" pitchFamily="2" charset="-79"/>
              </a:rPr>
            </a:br>
            <a:r>
              <a:rPr lang="en-US" sz="3200" cap="small" dirty="0">
                <a:latin typeface="Calibri"/>
                <a:cs typeface="Aharoni" pitchFamily="2" charset="-79"/>
              </a:rPr>
              <a:t>June 21, 2019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79868" y="4800600"/>
            <a:ext cx="7543800" cy="234456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r>
              <a:rPr lang="en-US" sz="30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j-ea"/>
                <a:cs typeface="Aharoni" pitchFamily="2" charset="-79"/>
              </a:rPr>
              <a:t>Massachusetts Dept. of Energy Resources </a:t>
            </a:r>
            <a:br>
              <a:rPr lang="en-US" sz="30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j-ea"/>
                <a:cs typeface="Aharoni" pitchFamily="2" charset="-79"/>
              </a:rPr>
            </a:br>
            <a:r>
              <a:rPr lang="en-US" sz="30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j-ea"/>
                <a:cs typeface="Aharoni" pitchFamily="2" charset="-79"/>
              </a:rPr>
              <a:t>Judith Judson, Commission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69" y="189187"/>
            <a:ext cx="3267999" cy="21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8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FCF3-20E3-4EBE-B15E-81939E2D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2926"/>
          </a:xfrm>
        </p:spPr>
        <p:txBody>
          <a:bodyPr>
            <a:normAutofit fontScale="90000"/>
          </a:bodyPr>
          <a:lstStyle/>
          <a:p>
            <a:r>
              <a:rPr lang="en-US" dirty="0"/>
              <a:t>Active Demand Reduction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6DA2CB-A0D2-4E35-B304-007D360A7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9058"/>
              </p:ext>
            </p:extLst>
          </p:nvPr>
        </p:nvGraphicFramePr>
        <p:xfrm>
          <a:off x="5559777" y="1733925"/>
          <a:ext cx="3127023" cy="177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2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Statewide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Summer MW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Winter MW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Active Summer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Active Winter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7DA87B9-C48F-4235-8BC1-22B2D7F16AD0}"/>
              </a:ext>
            </a:extLst>
          </p:cNvPr>
          <p:cNvSpPr/>
          <p:nvPr/>
        </p:nvSpPr>
        <p:spPr>
          <a:xfrm>
            <a:off x="314908" y="1718608"/>
            <a:ext cx="5171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2000" b="1" dirty="0"/>
              <a:t>New Statewide Active Demand Reduction Programs </a:t>
            </a:r>
            <a:r>
              <a:rPr lang="en-US" altLang="en-US" sz="2000" dirty="0"/>
              <a:t>include residential direct load control, energy storage, C&amp;I load curtailment</a:t>
            </a:r>
          </a:p>
          <a:p>
            <a:pPr>
              <a:spcBef>
                <a:spcPct val="0"/>
              </a:spcBef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defRPr/>
            </a:pPr>
            <a:r>
              <a:rPr lang="en-US" altLang="en-US" sz="2000" dirty="0"/>
              <a:t>New </a:t>
            </a:r>
            <a:r>
              <a:rPr lang="en-US" altLang="en-US" sz="2000" b="1" dirty="0"/>
              <a:t>shareholder performance incentive </a:t>
            </a:r>
            <a:r>
              <a:rPr lang="en-US" altLang="en-US" sz="2000" dirty="0"/>
              <a:t>for utilities for active demand benefits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BBABED-7CC0-46BA-8514-348A3A375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" y="100661"/>
            <a:ext cx="1611065" cy="1174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92C372-6D80-4F3D-AC9B-355902BFD549}"/>
              </a:ext>
            </a:extLst>
          </p:cNvPr>
          <p:cNvSpPr txBox="1"/>
          <p:nvPr/>
        </p:nvSpPr>
        <p:spPr>
          <a:xfrm>
            <a:off x="7477710" y="4191000"/>
            <a:ext cx="1285290" cy="21983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2015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top 1% of Hours accounted for 8% of MA Spend on Electricity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10% of Hours accounted for 40% of Electricity Spend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4C684-26E7-4D5E-976F-70E20080F3DA}"/>
              </a:ext>
            </a:extLst>
          </p:cNvPr>
          <p:cNvGrpSpPr/>
          <p:nvPr/>
        </p:nvGrpSpPr>
        <p:grpSpPr>
          <a:xfrm>
            <a:off x="314910" y="3733800"/>
            <a:ext cx="7081239" cy="3174623"/>
            <a:chOff x="331518" y="2057397"/>
            <a:chExt cx="8355282" cy="37029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9322A4-8086-4AF1-B5FF-5FA5C240629B}"/>
                </a:ext>
              </a:extLst>
            </p:cNvPr>
            <p:cNvGrpSpPr/>
            <p:nvPr/>
          </p:nvGrpSpPr>
          <p:grpSpPr>
            <a:xfrm>
              <a:off x="990600" y="2165131"/>
              <a:ext cx="7696200" cy="3058510"/>
              <a:chOff x="990600" y="2165131"/>
              <a:chExt cx="7696200" cy="3058510"/>
            </a:xfrm>
          </p:grpSpPr>
          <p:pic>
            <p:nvPicPr>
              <p:cNvPr id="36" name="Picture 2" descr="W:\Tm-AltTech\Energy Storage\Storage Study\2 All Supporting materials\Images\peak1.PNG">
                <a:extLst>
                  <a:ext uri="{FF2B5EF4-FFF2-40B4-BE49-F238E27FC236}">
                    <a16:creationId xmlns:a16="http://schemas.microsoft.com/office/drawing/2014/main" id="{385490B6-E75B-4B43-B143-AB87CB4D8E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8" t="3008" r="916" b="11605"/>
              <a:stretch/>
            </p:blipFill>
            <p:spPr bwMode="auto">
              <a:xfrm>
                <a:off x="990600" y="2165131"/>
                <a:ext cx="7696200" cy="3058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W:\Tm-AltTech\Energy Storage\Storage Study\2 All Supporting materials\Images\peak1.PNG">
                <a:extLst>
                  <a:ext uri="{FF2B5EF4-FFF2-40B4-BE49-F238E27FC236}">
                    <a16:creationId xmlns:a16="http://schemas.microsoft.com/office/drawing/2014/main" id="{F69233A6-2BAD-46E3-8D55-7E1CA6A9C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96" t="60080" r="7279" b="17033"/>
              <a:stretch/>
            </p:blipFill>
            <p:spPr bwMode="auto">
              <a:xfrm>
                <a:off x="3208283" y="4191000"/>
                <a:ext cx="2651234" cy="819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EB8990-F1B7-4736-8BA4-0F1FE5EAA64B}"/>
                </a:ext>
              </a:extLst>
            </p:cNvPr>
            <p:cNvGrpSpPr/>
            <p:nvPr/>
          </p:nvGrpSpPr>
          <p:grpSpPr>
            <a:xfrm>
              <a:off x="331518" y="2057397"/>
              <a:ext cx="8355282" cy="3702925"/>
              <a:chOff x="331518" y="2057397"/>
              <a:chExt cx="8355282" cy="370292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797E370-F846-4443-A480-94E8DE49644B}"/>
                  </a:ext>
                </a:extLst>
              </p:cNvPr>
              <p:cNvGrpSpPr/>
              <p:nvPr/>
            </p:nvGrpSpPr>
            <p:grpSpPr>
              <a:xfrm>
                <a:off x="990600" y="5181600"/>
                <a:ext cx="7696200" cy="251297"/>
                <a:chOff x="990600" y="5639050"/>
                <a:chExt cx="7696200" cy="251297"/>
              </a:xfrm>
              <a:solidFill>
                <a:schemeClr val="bg1"/>
              </a:solidFill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DDA46AC-280E-4D08-AF9B-DDD52E223E7A}"/>
                    </a:ext>
                  </a:extLst>
                </p:cNvPr>
                <p:cNvSpPr txBox="1"/>
                <p:nvPr/>
              </p:nvSpPr>
              <p:spPr>
                <a:xfrm>
                  <a:off x="990600" y="5639050"/>
                  <a:ext cx="685800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January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AAC9ADB-87BD-4D48-BA3A-828C94B71665}"/>
                    </a:ext>
                  </a:extLst>
                </p:cNvPr>
                <p:cNvSpPr txBox="1"/>
                <p:nvPr/>
              </p:nvSpPr>
              <p:spPr>
                <a:xfrm>
                  <a:off x="1579180" y="5639050"/>
                  <a:ext cx="685800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February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C8A2CF6-85C8-4ABF-83DC-9CA748C61267}"/>
                    </a:ext>
                  </a:extLst>
                </p:cNvPr>
                <p:cNvSpPr txBox="1"/>
                <p:nvPr/>
              </p:nvSpPr>
              <p:spPr>
                <a:xfrm>
                  <a:off x="2219848" y="5639050"/>
                  <a:ext cx="685800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March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1CC0FA1-481A-4A38-B8B9-B5D81B9E7E57}"/>
                    </a:ext>
                  </a:extLst>
                </p:cNvPr>
                <p:cNvSpPr txBox="1"/>
                <p:nvPr/>
              </p:nvSpPr>
              <p:spPr>
                <a:xfrm>
                  <a:off x="2895600" y="5639050"/>
                  <a:ext cx="685800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April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CB76CA-7238-4C1F-98BE-65DAA004574C}"/>
                    </a:ext>
                  </a:extLst>
                </p:cNvPr>
                <p:cNvSpPr txBox="1"/>
                <p:nvPr/>
              </p:nvSpPr>
              <p:spPr>
                <a:xfrm>
                  <a:off x="3570890" y="5639050"/>
                  <a:ext cx="685800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May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48F11EE-2D4D-4182-9473-63502365543C}"/>
                    </a:ext>
                  </a:extLst>
                </p:cNvPr>
                <p:cNvSpPr txBox="1"/>
                <p:nvPr/>
              </p:nvSpPr>
              <p:spPr>
                <a:xfrm>
                  <a:off x="4191000" y="5639050"/>
                  <a:ext cx="685800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June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9968838-EF69-4E7C-B1CE-007CE5941156}"/>
                    </a:ext>
                  </a:extLst>
                </p:cNvPr>
                <p:cNvSpPr txBox="1"/>
                <p:nvPr/>
              </p:nvSpPr>
              <p:spPr>
                <a:xfrm>
                  <a:off x="4800600" y="5639050"/>
                  <a:ext cx="685800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July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B85E099-BC55-4B8F-8E04-8C5D35BD481F}"/>
                    </a:ext>
                  </a:extLst>
                </p:cNvPr>
                <p:cNvSpPr txBox="1"/>
                <p:nvPr/>
              </p:nvSpPr>
              <p:spPr>
                <a:xfrm>
                  <a:off x="5410200" y="5639050"/>
                  <a:ext cx="685800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August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E50F262-7D79-4698-B838-E4749992977A}"/>
                    </a:ext>
                  </a:extLst>
                </p:cNvPr>
                <p:cNvSpPr txBox="1"/>
                <p:nvPr/>
              </p:nvSpPr>
              <p:spPr>
                <a:xfrm>
                  <a:off x="5943600" y="5639050"/>
                  <a:ext cx="762001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September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FB72B6D-7B92-4B59-9BA0-A33B7C34A810}"/>
                    </a:ext>
                  </a:extLst>
                </p:cNvPr>
                <p:cNvSpPr txBox="1"/>
                <p:nvPr/>
              </p:nvSpPr>
              <p:spPr>
                <a:xfrm>
                  <a:off x="6629400" y="5639050"/>
                  <a:ext cx="685800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October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CD79E0B-1CAD-4A52-8CE2-E7DD6AA26009}"/>
                    </a:ext>
                  </a:extLst>
                </p:cNvPr>
                <p:cNvSpPr txBox="1"/>
                <p:nvPr/>
              </p:nvSpPr>
              <p:spPr>
                <a:xfrm>
                  <a:off x="7207471" y="5639050"/>
                  <a:ext cx="762001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November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27D3773-CD64-4B42-BE3C-2D443F6F5AD4}"/>
                    </a:ext>
                  </a:extLst>
                </p:cNvPr>
                <p:cNvSpPr txBox="1"/>
                <p:nvPr/>
              </p:nvSpPr>
              <p:spPr>
                <a:xfrm>
                  <a:off x="7924799" y="5639050"/>
                  <a:ext cx="762001" cy="2512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December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C030A6-256F-446F-B018-3AE650F8B793}"/>
                  </a:ext>
                </a:extLst>
              </p:cNvPr>
              <p:cNvSpPr txBox="1"/>
              <p:nvPr/>
            </p:nvSpPr>
            <p:spPr>
              <a:xfrm rot="16200000">
                <a:off x="-1365606" y="3754521"/>
                <a:ext cx="3702925" cy="30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New England Electricity Demand (MW)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095D2D4-12DC-4F2E-8A47-41399AFA0BF9}"/>
                  </a:ext>
                </a:extLst>
              </p:cNvPr>
              <p:cNvGrpSpPr/>
              <p:nvPr/>
            </p:nvGrpSpPr>
            <p:grpSpPr>
              <a:xfrm>
                <a:off x="523352" y="2487079"/>
                <a:ext cx="609600" cy="2793418"/>
                <a:chOff x="523352" y="2487079"/>
                <a:chExt cx="609600" cy="2793418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0EDFC13-FB45-4AEE-8BE3-3BC654D0FE0E}"/>
                    </a:ext>
                  </a:extLst>
                </p:cNvPr>
                <p:cNvSpPr txBox="1"/>
                <p:nvPr/>
              </p:nvSpPr>
              <p:spPr>
                <a:xfrm>
                  <a:off x="675753" y="5029200"/>
                  <a:ext cx="304800" cy="251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9C22254-2ACF-4AAA-A023-677EC0A13E42}"/>
                    </a:ext>
                  </a:extLst>
                </p:cNvPr>
                <p:cNvSpPr txBox="1"/>
                <p:nvPr/>
              </p:nvSpPr>
              <p:spPr>
                <a:xfrm>
                  <a:off x="523352" y="4620217"/>
                  <a:ext cx="609600" cy="251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5,000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7B07B9-2CF8-40BF-ADD5-5451BA5A1038}"/>
                    </a:ext>
                  </a:extLst>
                </p:cNvPr>
                <p:cNvSpPr txBox="1"/>
                <p:nvPr/>
              </p:nvSpPr>
              <p:spPr>
                <a:xfrm>
                  <a:off x="523352" y="4086932"/>
                  <a:ext cx="609600" cy="251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10,000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859613B-F577-424E-AFCC-653BD8C309D4}"/>
                    </a:ext>
                  </a:extLst>
                </p:cNvPr>
                <p:cNvSpPr txBox="1"/>
                <p:nvPr/>
              </p:nvSpPr>
              <p:spPr>
                <a:xfrm>
                  <a:off x="523352" y="3553648"/>
                  <a:ext cx="609600" cy="251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15,000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BAC707-A0EC-4F8E-8F4F-C995CFCC6A8F}"/>
                    </a:ext>
                  </a:extLst>
                </p:cNvPr>
                <p:cNvSpPr txBox="1"/>
                <p:nvPr/>
              </p:nvSpPr>
              <p:spPr>
                <a:xfrm>
                  <a:off x="523352" y="3020363"/>
                  <a:ext cx="609600" cy="251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20,000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93A72EB-B11C-48FA-AF92-EE53811C9E4A}"/>
                    </a:ext>
                  </a:extLst>
                </p:cNvPr>
                <p:cNvSpPr txBox="1"/>
                <p:nvPr/>
              </p:nvSpPr>
              <p:spPr>
                <a:xfrm>
                  <a:off x="523352" y="2487079"/>
                  <a:ext cx="609600" cy="251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25,000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018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B8174170-E9CC-405D-A707-D2AB6413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542926"/>
          </a:xfrm>
        </p:spPr>
        <p:txBody>
          <a:bodyPr>
            <a:noAutofit/>
          </a:bodyPr>
          <a:lstStyle/>
          <a:p>
            <a:r>
              <a:rPr lang="en-US" altLang="en-US" sz="3467" cap="small" dirty="0">
                <a:cs typeface="Aharoni" pitchFamily="2" charset="-79"/>
              </a:rPr>
              <a:t>Winter Reliability</a:t>
            </a:r>
          </a:p>
        </p:txBody>
      </p:sp>
      <p:sp>
        <p:nvSpPr>
          <p:cNvPr id="41987" name="Text Placeholder 2">
            <a:extLst>
              <a:ext uri="{FF2B5EF4-FFF2-40B4-BE49-F238E27FC236}">
                <a16:creationId xmlns:a16="http://schemas.microsoft.com/office/drawing/2014/main" id="{4F8BE059-CCDA-40D8-B0A5-B8A07223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74" y="1521178"/>
            <a:ext cx="4343400" cy="48926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/>
              <a:t>Focus on </a:t>
            </a:r>
            <a:r>
              <a:rPr lang="en-US" altLang="en-US" sz="2400" b="1" dirty="0"/>
              <a:t>natural gas savings </a:t>
            </a:r>
            <a:r>
              <a:rPr lang="en-US" altLang="en-US" sz="2400" dirty="0"/>
              <a:t>(therm savings goals increased over 12% from previous plan)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Continued focus on </a:t>
            </a:r>
            <a:r>
              <a:rPr lang="en-US" altLang="en-US" sz="2400" b="1" dirty="0"/>
              <a:t>insulation/weatherization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Utilizing </a:t>
            </a:r>
            <a:r>
              <a:rPr lang="en-US" altLang="en-US" sz="2400" b="1" dirty="0"/>
              <a:t>active demand technologies </a:t>
            </a:r>
            <a:r>
              <a:rPr lang="en-US" altLang="en-US" sz="2400" dirty="0"/>
              <a:t>in winter, including storage</a:t>
            </a:r>
          </a:p>
          <a:p>
            <a:r>
              <a:rPr lang="en-US" altLang="en-US" sz="2400" dirty="0"/>
              <a:t>LED </a:t>
            </a:r>
            <a:r>
              <a:rPr lang="en-US" altLang="en-US" sz="2400" b="1" dirty="0"/>
              <a:t>streetlight</a:t>
            </a:r>
            <a:r>
              <a:rPr lang="en-US" altLang="en-US" sz="2400" dirty="0"/>
              <a:t> conversions</a:t>
            </a:r>
          </a:p>
          <a:p>
            <a:endParaRPr lang="en-US" altLang="en-US" sz="2400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3F234DA-FF98-4C52-B9AF-D5030BE1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0BDE6-46BF-4A18-9F0D-E5C9CC55E1E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81A80-295E-45CC-85F1-CF1C5B36F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7841"/>
            <a:ext cx="1611065" cy="11740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1D0D09-A8F6-41DF-884B-84D228EDC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3" t="41110" r="60000" b="32223"/>
          <a:stretch/>
        </p:blipFill>
        <p:spPr>
          <a:xfrm>
            <a:off x="5163572" y="4537276"/>
            <a:ext cx="2218972" cy="1997075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31E92678-5597-402C-8A48-BBC75073CF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45555" r="38333" b="24815"/>
          <a:stretch>
            <a:fillRect/>
          </a:stretch>
        </p:blipFill>
        <p:spPr bwMode="auto">
          <a:xfrm>
            <a:off x="6987782" y="3200400"/>
            <a:ext cx="1920493" cy="192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inefficient streetlight">
            <a:extLst>
              <a:ext uri="{FF2B5EF4-FFF2-40B4-BE49-F238E27FC236}">
                <a16:creationId xmlns:a16="http://schemas.microsoft.com/office/drawing/2014/main" id="{2BAADA75-61F1-4278-9AFC-7F652E1C33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39" y="1466669"/>
            <a:ext cx="17224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0D62-2E27-4169-9933-ED25FBA4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6400"/>
            <a:ext cx="8229600" cy="542926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Building Codes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2DA1F-CA10-42C3-BD90-54C3F4C84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32058"/>
            <a:ext cx="1265930" cy="8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7EC27A-8F28-4B40-9829-0CE609F2D1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7" t="9950" r="60001" b="5555"/>
          <a:stretch/>
        </p:blipFill>
        <p:spPr>
          <a:xfrm>
            <a:off x="1752600" y="2743200"/>
            <a:ext cx="6089827" cy="39624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9B617B-2FE8-4E28-90A3-AA9B7D73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74" y="1143000"/>
            <a:ext cx="8608926" cy="251742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/>
              <a:t>MA adopted IECC 2018 Base Building Code w/ Amendments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On June 11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BBRS directed the Energy Advisory Committee (chaired by DOER) to develop net-zero stretch code framework</a:t>
            </a:r>
          </a:p>
        </p:txBody>
      </p:sp>
    </p:spTree>
    <p:extLst>
      <p:ext uri="{BB962C8B-B14F-4D97-AF65-F5344CB8AC3E}">
        <p14:creationId xmlns:p14="http://schemas.microsoft.com/office/powerpoint/2010/main" val="101869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4E23-4B91-482C-B3F6-68B11790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9595"/>
            <a:ext cx="8229600" cy="542926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Next?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3EAB1AA-B7D3-4B1D-BFF8-DE2AC8B1E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343681"/>
              </p:ext>
            </p:extLst>
          </p:nvPr>
        </p:nvGraphicFramePr>
        <p:xfrm>
          <a:off x="533400" y="1066800"/>
          <a:ext cx="8229600" cy="530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95326019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80 X 50 Study to Inform Development of 2030 Clean Energy and Climate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74234"/>
                  </a:ext>
                </a:extLst>
              </a:tr>
              <a:tr h="540911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577"/>
                        </a:spcBef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All Cost-Effective Energy Efficiency: Continue, Expand, Identify new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82086"/>
                  </a:ext>
                </a:extLst>
              </a:tr>
              <a:tr h="5234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Building as Grid Assets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79764"/>
                  </a:ext>
                </a:extLst>
              </a:tr>
              <a:tr h="5234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Advanced Building Energy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115073"/>
                  </a:ext>
                </a:extLst>
              </a:tr>
              <a:tr h="5100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Appliance and Product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2599"/>
                  </a:ext>
                </a:extLst>
              </a:tr>
              <a:tr h="7978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Expand Renewable Thermal Market: Alternative Portfolio Standard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2020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01490"/>
                  </a:ext>
                </a:extLst>
              </a:tr>
              <a:tr h="8548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Continue electric sector progress, including off-shore wind procurements and Clean Peak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000812"/>
                  </a:ext>
                </a:extLst>
              </a:tr>
              <a:tr h="5100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R&amp;D for renewable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80218"/>
                  </a:ext>
                </a:extLst>
              </a:tr>
              <a:tr h="5100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Building Energy Rating and Labeling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65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64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168400"/>
            <a:ext cx="8780463" cy="48387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marL="0" indent="0" algn="ctr">
              <a:buNone/>
            </a:pPr>
            <a:r>
              <a:rPr lang="en-US" sz="4800" b="1" kern="0" cap="small" dirty="0">
                <a:solidFill>
                  <a:srgbClr val="0067A4"/>
                </a:solidFill>
                <a:latin typeface="+mn-lt"/>
                <a:ea typeface="+mj-ea"/>
                <a:cs typeface="Aharoni" pitchFamily="2" charset="-79"/>
              </a:rPr>
              <a:t>THANK YOU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b="656"/>
          <a:stretch>
            <a:fillRect/>
          </a:stretch>
        </p:blipFill>
        <p:spPr>
          <a:xfrm>
            <a:off x="3048000" y="1676400"/>
            <a:ext cx="2819400" cy="19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9137"/>
            <a:ext cx="3614738" cy="394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r="13330" b="8351"/>
          <a:stretch/>
        </p:blipFill>
        <p:spPr bwMode="auto">
          <a:xfrm>
            <a:off x="7010400" y="3663433"/>
            <a:ext cx="1810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r="17093" b="6743"/>
          <a:stretch/>
        </p:blipFill>
        <p:spPr bwMode="auto">
          <a:xfrm>
            <a:off x="5410200" y="3663433"/>
            <a:ext cx="1772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93992"/>
            <a:ext cx="8229600" cy="64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kern="0" cap="small" dirty="0">
                <a:solidFill>
                  <a:srgbClr val="0067A4"/>
                </a:solidFill>
                <a:latin typeface="+mn-lt"/>
                <a:cs typeface="Aharoni" pitchFamily="2" charset="-79"/>
              </a:rPr>
              <a:t>Massachusetts Energy Use and Emissions by Sector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791200"/>
            <a:ext cx="76200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Electric generation is our smallest use of energy in the Commonwealth, but it is where we have made the greatest progress in reducing emissions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5"/>
          <a:stretch/>
        </p:blipFill>
        <p:spPr bwMode="auto">
          <a:xfrm>
            <a:off x="3581400" y="3657600"/>
            <a:ext cx="1834144" cy="19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mage00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/>
          <a:stretch/>
        </p:blipFill>
        <p:spPr bwMode="auto">
          <a:xfrm>
            <a:off x="3810000" y="990600"/>
            <a:ext cx="5334000" cy="24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C89CF7-3D02-4D9E-B177-F8A8AC7392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5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602"/>
            <a:ext cx="6324600" cy="412198"/>
          </a:xfrm>
        </p:spPr>
        <p:txBody>
          <a:bodyPr>
            <a:noAutofit/>
          </a:bodyPr>
          <a:lstStyle/>
          <a:p>
            <a:r>
              <a:rPr lang="en-US" sz="2800" kern="0" cap="small" dirty="0">
                <a:latin typeface="+mn-lt"/>
                <a:cs typeface="Aharoni" pitchFamily="2" charset="-79"/>
              </a:rPr>
              <a:t>Comprehensive Energy Plan Findings: Impact on Emissions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850" y="887629"/>
            <a:ext cx="8191500" cy="2922371"/>
          </a:xfrm>
        </p:spPr>
        <p:txBody>
          <a:bodyPr>
            <a:normAutofit fontScale="40000" lnSpcReduction="20000"/>
          </a:bodyPr>
          <a:lstStyle/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5500" dirty="0"/>
              <a:t>With sustained policies, Massachusetts estimated to achieve 35% emission reduction from 1990 levels by 2030 (~61 MMTCO</a:t>
            </a:r>
            <a:r>
              <a:rPr lang="en-US" sz="5500" baseline="-25000" dirty="0"/>
              <a:t>2</a:t>
            </a:r>
            <a:r>
              <a:rPr lang="en-US" sz="5500" dirty="0"/>
              <a:t>); key findings for additional reductions: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4500" dirty="0"/>
              <a:t>Focusing policies primarily on the electric sector has diminishing returns, increasing rates with while realizing only modest decreases in GHG emissions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4500" dirty="0"/>
              <a:t>Electrifying the thermal and transportation sector leverages investments made in a cleaner electric grid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4600" dirty="0"/>
              <a:t>Conservation and peak demand reduction important as use of electricity for heating and transportation grows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CF7-3D02-4D9E-B177-F8A8AC73929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77" y="3505200"/>
            <a:ext cx="6900862" cy="236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742950" y="5943600"/>
            <a:ext cx="7772400" cy="609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b="1" dirty="0"/>
              <a:t>Greatest amount of emissions reductions are achieved by combining increased use of clean energy in all sectors while simultaneously decreasing overall energy consumption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86C26A-A7BE-44F6-9AC5-934E4C41D14C}"/>
              </a:ext>
            </a:extLst>
          </p:cNvPr>
          <p:cNvSpPr/>
          <p:nvPr/>
        </p:nvSpPr>
        <p:spPr>
          <a:xfrm>
            <a:off x="6400800" y="3886200"/>
            <a:ext cx="1524000" cy="173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0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8A8D9-B0E0-490E-8773-1EB8A1FFC252}"/>
              </a:ext>
            </a:extLst>
          </p:cNvPr>
          <p:cNvSpPr/>
          <p:nvPr/>
        </p:nvSpPr>
        <p:spPr>
          <a:xfrm>
            <a:off x="0" y="9624"/>
            <a:ext cx="9144000" cy="6848376"/>
          </a:xfrm>
          <a:prstGeom prst="rect">
            <a:avLst/>
          </a:prstGeom>
          <a:blipFill dpi="0" rotWithShape="1">
            <a:blip r:embed="rId3">
              <a:alphaModFix amt="66000"/>
            </a:blip>
            <a:srcRect/>
            <a:stretch>
              <a:fillRect l="-7872" t="-26582" r="-4863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94F398-B8D8-40E6-B9F4-7A0F0D851193}"/>
              </a:ext>
            </a:extLst>
          </p:cNvPr>
          <p:cNvSpPr/>
          <p:nvPr/>
        </p:nvSpPr>
        <p:spPr>
          <a:xfrm>
            <a:off x="3639581" y="196074"/>
            <a:ext cx="1130725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5632C2-9C09-462E-8A76-E5DE534F4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01" y="987730"/>
            <a:ext cx="1126304" cy="563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FA7BD2-DD54-4F5F-9C60-2781102A64D0}"/>
              </a:ext>
            </a:extLst>
          </p:cNvPr>
          <p:cNvSpPr txBox="1"/>
          <p:nvPr/>
        </p:nvSpPr>
        <p:spPr>
          <a:xfrm>
            <a:off x="3599718" y="300566"/>
            <a:ext cx="121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PROPANE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F0B1F0-94FE-4E38-81CA-A596631353FD}"/>
              </a:ext>
            </a:extLst>
          </p:cNvPr>
          <p:cNvSpPr txBox="1"/>
          <p:nvPr/>
        </p:nvSpPr>
        <p:spPr>
          <a:xfrm>
            <a:off x="3575270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983362-C422-4846-9B57-056194C24BF2}"/>
              </a:ext>
            </a:extLst>
          </p:cNvPr>
          <p:cNvSpPr/>
          <p:nvPr/>
        </p:nvSpPr>
        <p:spPr>
          <a:xfrm>
            <a:off x="4919749" y="196074"/>
            <a:ext cx="1133856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13F911-41EC-4863-A60D-0DA7EA530C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7974"/>
          <a:stretch/>
        </p:blipFill>
        <p:spPr>
          <a:xfrm>
            <a:off x="4913349" y="920215"/>
            <a:ext cx="1157565" cy="644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5E303C-8A54-459E-818D-292AF1182AB0}"/>
              </a:ext>
            </a:extLst>
          </p:cNvPr>
          <p:cNvSpPr txBox="1"/>
          <p:nvPr/>
        </p:nvSpPr>
        <p:spPr>
          <a:xfrm>
            <a:off x="4881452" y="300567"/>
            <a:ext cx="121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D670B2-56B6-4015-8A2B-E5A8F6120D07}"/>
              </a:ext>
            </a:extLst>
          </p:cNvPr>
          <p:cNvSpPr txBox="1"/>
          <p:nvPr/>
        </p:nvSpPr>
        <p:spPr>
          <a:xfrm>
            <a:off x="4857004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EDB1D5-732F-427D-99ED-F59251399A81}"/>
              </a:ext>
            </a:extLst>
          </p:cNvPr>
          <p:cNvSpPr/>
          <p:nvPr/>
        </p:nvSpPr>
        <p:spPr>
          <a:xfrm>
            <a:off x="6201483" y="196074"/>
            <a:ext cx="1133856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8CCF70-EF77-4E86-B4AE-437A6D389FF2}"/>
              </a:ext>
            </a:extLst>
          </p:cNvPr>
          <p:cNvSpPr txBox="1"/>
          <p:nvPr/>
        </p:nvSpPr>
        <p:spPr>
          <a:xfrm>
            <a:off x="6163186" y="300566"/>
            <a:ext cx="12104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ELECTRIC</a:t>
            </a:r>
          </a:p>
          <a:p>
            <a:pPr algn="ctr"/>
            <a:r>
              <a:rPr lang="en-US" sz="900" b="1" dirty="0"/>
              <a:t>RESISTANCE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28F00D-9BA9-437F-9DE0-4AB32F8AD4FB}"/>
              </a:ext>
            </a:extLst>
          </p:cNvPr>
          <p:cNvSpPr/>
          <p:nvPr/>
        </p:nvSpPr>
        <p:spPr>
          <a:xfrm>
            <a:off x="6225144" y="980336"/>
            <a:ext cx="1116432" cy="587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B1B6E8-B9CB-47DF-90B6-3784A99CD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66" y="1047952"/>
            <a:ext cx="1037652" cy="44901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2CFE16-5FC4-4C07-BD92-14C79DF59367}"/>
              </a:ext>
            </a:extLst>
          </p:cNvPr>
          <p:cNvSpPr txBox="1"/>
          <p:nvPr/>
        </p:nvSpPr>
        <p:spPr>
          <a:xfrm>
            <a:off x="6138738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205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08E96F-9E5B-477A-8972-BEF64B1FCB45}"/>
              </a:ext>
            </a:extLst>
          </p:cNvPr>
          <p:cNvSpPr/>
          <p:nvPr/>
        </p:nvSpPr>
        <p:spPr>
          <a:xfrm>
            <a:off x="7483217" y="196074"/>
            <a:ext cx="1133856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610271-ACD6-4401-ADDD-250498E6C202}"/>
              </a:ext>
            </a:extLst>
          </p:cNvPr>
          <p:cNvSpPr txBox="1"/>
          <p:nvPr/>
        </p:nvSpPr>
        <p:spPr>
          <a:xfrm>
            <a:off x="7444920" y="300566"/>
            <a:ext cx="121045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ELECTRIC</a:t>
            </a:r>
          </a:p>
          <a:p>
            <a:pPr algn="ctr"/>
            <a:r>
              <a:rPr lang="en-US" sz="900" b="1" dirty="0"/>
              <a:t>COLD CLIMATE</a:t>
            </a:r>
          </a:p>
          <a:p>
            <a:pPr algn="ctr"/>
            <a:r>
              <a:rPr lang="en-US" sz="900" b="1" dirty="0"/>
              <a:t>AIR SOURCE</a:t>
            </a:r>
          </a:p>
          <a:p>
            <a:pPr algn="ctr"/>
            <a:r>
              <a:rPr lang="en-US" sz="900" b="1" dirty="0"/>
              <a:t>HEAT PUMP</a:t>
            </a:r>
            <a:endParaRPr lang="en-US" sz="105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35D326-8209-49E5-89D0-AE23285B59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5568" b="21870"/>
          <a:stretch/>
        </p:blipFill>
        <p:spPr>
          <a:xfrm>
            <a:off x="7549531" y="980846"/>
            <a:ext cx="1041341" cy="5874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4336BE5-61CC-42F3-A001-D78DE6E10439}"/>
              </a:ext>
            </a:extLst>
          </p:cNvPr>
          <p:cNvSpPr txBox="1"/>
          <p:nvPr/>
        </p:nvSpPr>
        <p:spPr>
          <a:xfrm>
            <a:off x="7420472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957DB0-3295-4A90-A4B0-3EF2CD67DE89}"/>
              </a:ext>
            </a:extLst>
          </p:cNvPr>
          <p:cNvSpPr txBox="1"/>
          <p:nvPr/>
        </p:nvSpPr>
        <p:spPr>
          <a:xfrm>
            <a:off x="779708" y="2683190"/>
            <a:ext cx="15582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/>
              <a:t>2020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9E5FEBC-5A44-49B4-9A00-C05759E3412E}"/>
              </a:ext>
            </a:extLst>
          </p:cNvPr>
          <p:cNvSpPr txBox="1"/>
          <p:nvPr/>
        </p:nvSpPr>
        <p:spPr>
          <a:xfrm>
            <a:off x="779708" y="3436593"/>
            <a:ext cx="15582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/>
              <a:t>2030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87A9FB-B852-4FD7-AE9F-E605C0EBA1F9}"/>
              </a:ext>
            </a:extLst>
          </p:cNvPr>
          <p:cNvGrpSpPr/>
          <p:nvPr/>
        </p:nvGrpSpPr>
        <p:grpSpPr>
          <a:xfrm>
            <a:off x="3638914" y="3562571"/>
            <a:ext cx="1133856" cy="670236"/>
            <a:chOff x="2365444" y="4230339"/>
            <a:chExt cx="1133856" cy="118388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C9F545C2-C6D6-40C9-9F80-F203851A2F9C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230D75A-0333-4265-8847-BB0E21AFAD4A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F556149-D8F4-4081-B3F9-22521041C048}"/>
              </a:ext>
            </a:extLst>
          </p:cNvPr>
          <p:cNvGrpSpPr/>
          <p:nvPr/>
        </p:nvGrpSpPr>
        <p:grpSpPr>
          <a:xfrm>
            <a:off x="4927034" y="3562571"/>
            <a:ext cx="1133856" cy="670236"/>
            <a:chOff x="2365444" y="4230339"/>
            <a:chExt cx="1133856" cy="1183882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44B1B3E2-772A-4598-9557-FAC2DFFB5188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609EC5D-2DD8-471B-88DB-543C50F41D66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99E2BF8-7A74-449B-9142-846E22A15B98}"/>
              </a:ext>
            </a:extLst>
          </p:cNvPr>
          <p:cNvGrpSpPr/>
          <p:nvPr/>
        </p:nvGrpSpPr>
        <p:grpSpPr>
          <a:xfrm>
            <a:off x="6215154" y="3562571"/>
            <a:ext cx="1133856" cy="670236"/>
            <a:chOff x="2365444" y="4230339"/>
            <a:chExt cx="1133856" cy="1183882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00FA80D1-B749-4B0C-A084-E6C9FAD5956B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147C6C9-2D42-4A0D-B0BC-807916658A63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4D5AB9C-BE55-40CC-AA70-4D267DF43174}"/>
              </a:ext>
            </a:extLst>
          </p:cNvPr>
          <p:cNvGrpSpPr/>
          <p:nvPr/>
        </p:nvGrpSpPr>
        <p:grpSpPr>
          <a:xfrm>
            <a:off x="7503273" y="3562571"/>
            <a:ext cx="1133856" cy="670236"/>
            <a:chOff x="2365444" y="4230339"/>
            <a:chExt cx="1133856" cy="1183882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D0D5EF3D-BDBA-4929-9506-9D5B66D5F4F4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D6CC823-4DAB-4D8D-81E2-9122A6CDAD4F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7DE51D7-572A-43B9-8656-7A532FC4E3B5}"/>
              </a:ext>
            </a:extLst>
          </p:cNvPr>
          <p:cNvSpPr txBox="1"/>
          <p:nvPr/>
        </p:nvSpPr>
        <p:spPr>
          <a:xfrm>
            <a:off x="3550822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5ED5E6C-E6FA-47D6-9F25-925B69BFA34A}"/>
              </a:ext>
            </a:extLst>
          </p:cNvPr>
          <p:cNvSpPr txBox="1"/>
          <p:nvPr/>
        </p:nvSpPr>
        <p:spPr>
          <a:xfrm>
            <a:off x="4832556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4708CF3-65B8-4C4C-A8B4-A1D9A996D571}"/>
              </a:ext>
            </a:extLst>
          </p:cNvPr>
          <p:cNvSpPr txBox="1"/>
          <p:nvPr/>
        </p:nvSpPr>
        <p:spPr>
          <a:xfrm>
            <a:off x="6114290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175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B9F613E-5FE1-4741-A627-DAAAC0C2B108}"/>
              </a:ext>
            </a:extLst>
          </p:cNvPr>
          <p:cNvSpPr txBox="1"/>
          <p:nvPr/>
        </p:nvSpPr>
        <p:spPr>
          <a:xfrm>
            <a:off x="7396024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55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AD5793-3B64-4387-97AC-D7AE54D7CF6E}"/>
              </a:ext>
            </a:extLst>
          </p:cNvPr>
          <p:cNvSpPr/>
          <p:nvPr/>
        </p:nvSpPr>
        <p:spPr>
          <a:xfrm>
            <a:off x="2337295" y="196074"/>
            <a:ext cx="1130725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0DF01-B837-4246-A3BE-DF04B45371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30" y="767557"/>
            <a:ext cx="836854" cy="712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1CD5BC-3113-4FF1-8E14-81A5AFBEB035}"/>
              </a:ext>
            </a:extLst>
          </p:cNvPr>
          <p:cNvSpPr txBox="1"/>
          <p:nvPr/>
        </p:nvSpPr>
        <p:spPr>
          <a:xfrm>
            <a:off x="2297432" y="300567"/>
            <a:ext cx="121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OIL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81415C-A462-4716-A1B6-81546C3492DF}"/>
              </a:ext>
            </a:extLst>
          </p:cNvPr>
          <p:cNvSpPr txBox="1"/>
          <p:nvPr/>
        </p:nvSpPr>
        <p:spPr>
          <a:xfrm>
            <a:off x="2272984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170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A50D72-8B4D-449C-90AF-7ACE312956BE}"/>
              </a:ext>
            </a:extLst>
          </p:cNvPr>
          <p:cNvGrpSpPr/>
          <p:nvPr/>
        </p:nvGrpSpPr>
        <p:grpSpPr>
          <a:xfrm>
            <a:off x="2335729" y="3562571"/>
            <a:ext cx="1133856" cy="670236"/>
            <a:chOff x="2365444" y="4230339"/>
            <a:chExt cx="1133856" cy="118388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596A5C0-0D4A-490D-AE2F-8FF4D509C03E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CCECCE-5BA0-4134-BA9C-2B54FE9BDB1E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BE3DF59F-DA25-416C-951C-21E59EC6E199}"/>
              </a:ext>
            </a:extLst>
          </p:cNvPr>
          <p:cNvSpPr txBox="1"/>
          <p:nvPr/>
        </p:nvSpPr>
        <p:spPr>
          <a:xfrm>
            <a:off x="2272984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170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5757FB-73C3-4FD4-8D19-F68FBFF23096}"/>
              </a:ext>
            </a:extLst>
          </p:cNvPr>
          <p:cNvSpPr/>
          <p:nvPr/>
        </p:nvSpPr>
        <p:spPr>
          <a:xfrm rot="16200000">
            <a:off x="4950171" y="-922468"/>
            <a:ext cx="1032290" cy="623104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325A36-AF16-49D9-AD61-4D0A0E31C0A5}"/>
              </a:ext>
            </a:extLst>
          </p:cNvPr>
          <p:cNvSpPr txBox="1"/>
          <p:nvPr/>
        </p:nvSpPr>
        <p:spPr>
          <a:xfrm>
            <a:off x="2252433" y="1709618"/>
            <a:ext cx="639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Pounds of emissions to deliver 1 MMBtu of heat into a space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1DC8500-135F-44CB-BADA-8671687FA89B}"/>
              </a:ext>
            </a:extLst>
          </p:cNvPr>
          <p:cNvCxnSpPr/>
          <p:nvPr/>
        </p:nvCxnSpPr>
        <p:spPr>
          <a:xfrm>
            <a:off x="5457909" y="3631366"/>
            <a:ext cx="259689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E146121-BEFA-45BA-9157-6FF129E49E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15736" y="3668926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50958F-50C1-4393-BBE3-2DCBABBFFA57}"/>
              </a:ext>
            </a:extLst>
          </p:cNvPr>
          <p:cNvSpPr txBox="1"/>
          <p:nvPr/>
        </p:nvSpPr>
        <p:spPr>
          <a:xfrm>
            <a:off x="764585" y="4250227"/>
            <a:ext cx="15582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/>
              <a:t>2050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5C89C18-909F-4FF7-B8D5-ED9F134EF4B3}"/>
              </a:ext>
            </a:extLst>
          </p:cNvPr>
          <p:cNvGrpSpPr/>
          <p:nvPr/>
        </p:nvGrpSpPr>
        <p:grpSpPr>
          <a:xfrm>
            <a:off x="3623791" y="4376205"/>
            <a:ext cx="1133856" cy="670236"/>
            <a:chOff x="2365444" y="4230339"/>
            <a:chExt cx="1133856" cy="118388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CB2CEB2-178A-4475-A1D7-4D610FA6FA80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15744C-88C2-4583-B571-F49DD6617451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F880159-C76F-4117-8EAB-203A81632BF6}"/>
              </a:ext>
            </a:extLst>
          </p:cNvPr>
          <p:cNvGrpSpPr/>
          <p:nvPr/>
        </p:nvGrpSpPr>
        <p:grpSpPr>
          <a:xfrm>
            <a:off x="4911911" y="4376205"/>
            <a:ext cx="1133856" cy="670236"/>
            <a:chOff x="2365444" y="4230339"/>
            <a:chExt cx="1133856" cy="1183882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FB4DE93-90CE-4CB2-8559-1178855B1F1A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41DE2ED-1DC3-42D3-BC7E-18D25651010A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A1CA33E-B847-4484-89FC-ABE96E323E36}"/>
              </a:ext>
            </a:extLst>
          </p:cNvPr>
          <p:cNvGrpSpPr/>
          <p:nvPr/>
        </p:nvGrpSpPr>
        <p:grpSpPr>
          <a:xfrm>
            <a:off x="6200031" y="4376205"/>
            <a:ext cx="1133856" cy="670236"/>
            <a:chOff x="2365444" y="4230339"/>
            <a:chExt cx="1133856" cy="1183882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A55DF63-D930-4956-A795-DDA21FFD1391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5367668-7909-4CA2-85CA-D9A74C6CF553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82B8D6-4E17-4709-A4EC-5C49E7BC663E}"/>
              </a:ext>
            </a:extLst>
          </p:cNvPr>
          <p:cNvGrpSpPr/>
          <p:nvPr/>
        </p:nvGrpSpPr>
        <p:grpSpPr>
          <a:xfrm>
            <a:off x="7488150" y="4376205"/>
            <a:ext cx="1133856" cy="670236"/>
            <a:chOff x="2365444" y="4230339"/>
            <a:chExt cx="1133856" cy="118388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5D1555EC-1C19-4C4B-B09A-3D6E9F3310DF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67AF518-BADA-4C46-BB4D-54F4CF3BAB9D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B7AB3E1-30C9-44A1-AB3D-58AEF8341C84}"/>
              </a:ext>
            </a:extLst>
          </p:cNvPr>
          <p:cNvSpPr txBox="1"/>
          <p:nvPr/>
        </p:nvSpPr>
        <p:spPr>
          <a:xfrm>
            <a:off x="3535699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145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9E251E-12D0-48A5-8831-92AA8EF8A8C8}"/>
              </a:ext>
            </a:extLst>
          </p:cNvPr>
          <p:cNvSpPr txBox="1"/>
          <p:nvPr/>
        </p:nvSpPr>
        <p:spPr>
          <a:xfrm>
            <a:off x="4817433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C75572B-3C22-4C3A-9066-3C2DD5978EE3}"/>
              </a:ext>
            </a:extLst>
          </p:cNvPr>
          <p:cNvSpPr txBox="1"/>
          <p:nvPr/>
        </p:nvSpPr>
        <p:spPr>
          <a:xfrm>
            <a:off x="6099167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2A99CC-B0A8-44A9-A12B-6B7B9FF6914F}"/>
              </a:ext>
            </a:extLst>
          </p:cNvPr>
          <p:cNvSpPr txBox="1"/>
          <p:nvPr/>
        </p:nvSpPr>
        <p:spPr>
          <a:xfrm>
            <a:off x="7380901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AC4377B-AFC0-43A1-87D7-020C59893359}"/>
              </a:ext>
            </a:extLst>
          </p:cNvPr>
          <p:cNvGrpSpPr/>
          <p:nvPr/>
        </p:nvGrpSpPr>
        <p:grpSpPr>
          <a:xfrm>
            <a:off x="2320606" y="4376205"/>
            <a:ext cx="1133856" cy="670236"/>
            <a:chOff x="2365444" y="4230339"/>
            <a:chExt cx="1133856" cy="1183882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08780247-CD03-4E00-B827-9551A1F17285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A71BC29-2E92-4746-9B7E-FC3C8255BC1F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E3B5BE2-6085-4E02-A7F5-F1A2B057DF7C}"/>
              </a:ext>
            </a:extLst>
          </p:cNvPr>
          <p:cNvSpPr txBox="1"/>
          <p:nvPr/>
        </p:nvSpPr>
        <p:spPr>
          <a:xfrm>
            <a:off x="2257861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170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D3A0BE4-56B7-4D17-A689-9A6B20D2E217}"/>
              </a:ext>
            </a:extLst>
          </p:cNvPr>
          <p:cNvSpPr txBox="1"/>
          <p:nvPr/>
        </p:nvSpPr>
        <p:spPr>
          <a:xfrm>
            <a:off x="8067104" y="3353559"/>
            <a:ext cx="93575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54% Less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F03872B-8985-48B2-B02D-947EEA4FC4E1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94395" y="3686783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F8E550F-2088-43C4-9C4C-9C7A949402C3}"/>
              </a:ext>
            </a:extLst>
          </p:cNvPr>
          <p:cNvCxnSpPr/>
          <p:nvPr/>
        </p:nvCxnSpPr>
        <p:spPr>
          <a:xfrm>
            <a:off x="5443175" y="4434309"/>
            <a:ext cx="25877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31A3517-3B30-41FF-AF71-40316BF70218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01005" y="4468975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D399DFD-5E9D-41FA-91DA-80F4EBA5BE8B}"/>
              </a:ext>
            </a:extLst>
          </p:cNvPr>
          <p:cNvSpPr txBox="1"/>
          <p:nvPr/>
        </p:nvSpPr>
        <p:spPr>
          <a:xfrm>
            <a:off x="8052373" y="4153608"/>
            <a:ext cx="93575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83% Less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90D7324-E5EF-4951-BCE2-4F3AC18F403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79664" y="4486832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4">
            <a:extLst>
              <a:ext uri="{FF2B5EF4-FFF2-40B4-BE49-F238E27FC236}">
                <a16:creationId xmlns:a16="http://schemas.microsoft.com/office/drawing/2014/main" id="{B81A1EA6-5E69-4D62-A6F7-0BB73F2134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32058"/>
            <a:ext cx="1265930" cy="8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89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8A8D9-B0E0-490E-8773-1EB8A1FFC252}"/>
              </a:ext>
            </a:extLst>
          </p:cNvPr>
          <p:cNvSpPr/>
          <p:nvPr/>
        </p:nvSpPr>
        <p:spPr>
          <a:xfrm>
            <a:off x="0" y="9624"/>
            <a:ext cx="9144000" cy="6848376"/>
          </a:xfrm>
          <a:prstGeom prst="rect">
            <a:avLst/>
          </a:prstGeom>
          <a:blipFill dpi="0" rotWithShape="1">
            <a:blip r:embed="rId3">
              <a:alphaModFix amt="66000"/>
            </a:blip>
            <a:srcRect/>
            <a:stretch>
              <a:fillRect l="-7872" t="-26582" r="-4863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94F398-B8D8-40E6-B9F4-7A0F0D851193}"/>
              </a:ext>
            </a:extLst>
          </p:cNvPr>
          <p:cNvSpPr/>
          <p:nvPr/>
        </p:nvSpPr>
        <p:spPr>
          <a:xfrm>
            <a:off x="3639581" y="196074"/>
            <a:ext cx="1130725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5632C2-9C09-462E-8A76-E5DE534F4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01" y="987730"/>
            <a:ext cx="1126304" cy="563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FA7BD2-DD54-4F5F-9C60-2781102A64D0}"/>
              </a:ext>
            </a:extLst>
          </p:cNvPr>
          <p:cNvSpPr txBox="1"/>
          <p:nvPr/>
        </p:nvSpPr>
        <p:spPr>
          <a:xfrm>
            <a:off x="3599718" y="300566"/>
            <a:ext cx="121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PROPANE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F0B1F0-94FE-4E38-81CA-A596631353FD}"/>
              </a:ext>
            </a:extLst>
          </p:cNvPr>
          <p:cNvSpPr txBox="1"/>
          <p:nvPr/>
        </p:nvSpPr>
        <p:spPr>
          <a:xfrm>
            <a:off x="3575270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983362-C422-4846-9B57-056194C24BF2}"/>
              </a:ext>
            </a:extLst>
          </p:cNvPr>
          <p:cNvSpPr/>
          <p:nvPr/>
        </p:nvSpPr>
        <p:spPr>
          <a:xfrm>
            <a:off x="4919749" y="196074"/>
            <a:ext cx="1133856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13F911-41EC-4863-A60D-0DA7EA530C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7974"/>
          <a:stretch/>
        </p:blipFill>
        <p:spPr>
          <a:xfrm>
            <a:off x="4913349" y="920215"/>
            <a:ext cx="1157565" cy="644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5E303C-8A54-459E-818D-292AF1182AB0}"/>
              </a:ext>
            </a:extLst>
          </p:cNvPr>
          <p:cNvSpPr txBox="1"/>
          <p:nvPr/>
        </p:nvSpPr>
        <p:spPr>
          <a:xfrm>
            <a:off x="4881452" y="300567"/>
            <a:ext cx="121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D670B2-56B6-4015-8A2B-E5A8F6120D07}"/>
              </a:ext>
            </a:extLst>
          </p:cNvPr>
          <p:cNvSpPr txBox="1"/>
          <p:nvPr/>
        </p:nvSpPr>
        <p:spPr>
          <a:xfrm>
            <a:off x="4857004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EDB1D5-732F-427D-99ED-F59251399A81}"/>
              </a:ext>
            </a:extLst>
          </p:cNvPr>
          <p:cNvSpPr/>
          <p:nvPr/>
        </p:nvSpPr>
        <p:spPr>
          <a:xfrm>
            <a:off x="6201483" y="196074"/>
            <a:ext cx="1133856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8CCF70-EF77-4E86-B4AE-437A6D389FF2}"/>
              </a:ext>
            </a:extLst>
          </p:cNvPr>
          <p:cNvSpPr txBox="1"/>
          <p:nvPr/>
        </p:nvSpPr>
        <p:spPr>
          <a:xfrm>
            <a:off x="6163186" y="300566"/>
            <a:ext cx="12104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ELECTRIC</a:t>
            </a:r>
          </a:p>
          <a:p>
            <a:pPr algn="ctr"/>
            <a:r>
              <a:rPr lang="en-US" sz="900" b="1" dirty="0"/>
              <a:t>RESISTANCE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28F00D-9BA9-437F-9DE0-4AB32F8AD4FB}"/>
              </a:ext>
            </a:extLst>
          </p:cNvPr>
          <p:cNvSpPr/>
          <p:nvPr/>
        </p:nvSpPr>
        <p:spPr>
          <a:xfrm>
            <a:off x="6225144" y="980336"/>
            <a:ext cx="1116432" cy="587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B1B6E8-B9CB-47DF-90B6-3784A99CD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66" y="1047952"/>
            <a:ext cx="1037652" cy="44901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2CFE16-5FC4-4C07-BD92-14C79DF59367}"/>
              </a:ext>
            </a:extLst>
          </p:cNvPr>
          <p:cNvSpPr txBox="1"/>
          <p:nvPr/>
        </p:nvSpPr>
        <p:spPr>
          <a:xfrm>
            <a:off x="6138738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205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08E96F-9E5B-477A-8972-BEF64B1FCB45}"/>
              </a:ext>
            </a:extLst>
          </p:cNvPr>
          <p:cNvSpPr/>
          <p:nvPr/>
        </p:nvSpPr>
        <p:spPr>
          <a:xfrm>
            <a:off x="7483217" y="196074"/>
            <a:ext cx="1133856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610271-ACD6-4401-ADDD-250498E6C202}"/>
              </a:ext>
            </a:extLst>
          </p:cNvPr>
          <p:cNvSpPr txBox="1"/>
          <p:nvPr/>
        </p:nvSpPr>
        <p:spPr>
          <a:xfrm>
            <a:off x="7444920" y="300566"/>
            <a:ext cx="121045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ELECTRIC</a:t>
            </a:r>
          </a:p>
          <a:p>
            <a:pPr algn="ctr"/>
            <a:r>
              <a:rPr lang="en-US" sz="900" b="1" dirty="0"/>
              <a:t>COLD CLIMATE</a:t>
            </a:r>
          </a:p>
          <a:p>
            <a:pPr algn="ctr"/>
            <a:r>
              <a:rPr lang="en-US" sz="900" b="1" dirty="0"/>
              <a:t>AIR SOURCE</a:t>
            </a:r>
          </a:p>
          <a:p>
            <a:pPr algn="ctr"/>
            <a:r>
              <a:rPr lang="en-US" sz="900" b="1" dirty="0"/>
              <a:t>HEAT PUMP</a:t>
            </a:r>
            <a:endParaRPr lang="en-US" sz="105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35D326-8209-49E5-89D0-AE23285B59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5568" b="21870"/>
          <a:stretch/>
        </p:blipFill>
        <p:spPr>
          <a:xfrm>
            <a:off x="7549531" y="980846"/>
            <a:ext cx="1041341" cy="5874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4336BE5-61CC-42F3-A001-D78DE6E10439}"/>
              </a:ext>
            </a:extLst>
          </p:cNvPr>
          <p:cNvSpPr txBox="1"/>
          <p:nvPr/>
        </p:nvSpPr>
        <p:spPr>
          <a:xfrm>
            <a:off x="7420472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957DB0-3295-4A90-A4B0-3EF2CD67DE89}"/>
              </a:ext>
            </a:extLst>
          </p:cNvPr>
          <p:cNvSpPr txBox="1"/>
          <p:nvPr/>
        </p:nvSpPr>
        <p:spPr>
          <a:xfrm>
            <a:off x="779708" y="2683190"/>
            <a:ext cx="15582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/>
              <a:t>2020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9E5FEBC-5A44-49B4-9A00-C05759E3412E}"/>
              </a:ext>
            </a:extLst>
          </p:cNvPr>
          <p:cNvSpPr txBox="1"/>
          <p:nvPr/>
        </p:nvSpPr>
        <p:spPr>
          <a:xfrm>
            <a:off x="779708" y="3436593"/>
            <a:ext cx="15582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/>
              <a:t>2030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87A9FB-B852-4FD7-AE9F-E605C0EBA1F9}"/>
              </a:ext>
            </a:extLst>
          </p:cNvPr>
          <p:cNvGrpSpPr/>
          <p:nvPr/>
        </p:nvGrpSpPr>
        <p:grpSpPr>
          <a:xfrm>
            <a:off x="3638914" y="3562571"/>
            <a:ext cx="1133856" cy="670236"/>
            <a:chOff x="2365444" y="4230339"/>
            <a:chExt cx="1133856" cy="118388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C9F545C2-C6D6-40C9-9F80-F203851A2F9C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230D75A-0333-4265-8847-BB0E21AFAD4A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F556149-D8F4-4081-B3F9-22521041C048}"/>
              </a:ext>
            </a:extLst>
          </p:cNvPr>
          <p:cNvGrpSpPr/>
          <p:nvPr/>
        </p:nvGrpSpPr>
        <p:grpSpPr>
          <a:xfrm>
            <a:off x="4927034" y="3562571"/>
            <a:ext cx="1133856" cy="670236"/>
            <a:chOff x="2365444" y="4230339"/>
            <a:chExt cx="1133856" cy="1183882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44B1B3E2-772A-4598-9557-FAC2DFFB5188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609EC5D-2DD8-471B-88DB-543C50F41D66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99E2BF8-7A74-449B-9142-846E22A15B98}"/>
              </a:ext>
            </a:extLst>
          </p:cNvPr>
          <p:cNvGrpSpPr/>
          <p:nvPr/>
        </p:nvGrpSpPr>
        <p:grpSpPr>
          <a:xfrm>
            <a:off x="6215154" y="3562571"/>
            <a:ext cx="1133856" cy="670236"/>
            <a:chOff x="2365444" y="4230339"/>
            <a:chExt cx="1133856" cy="1183882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00FA80D1-B749-4B0C-A084-E6C9FAD5956B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147C6C9-2D42-4A0D-B0BC-807916658A63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4D5AB9C-BE55-40CC-AA70-4D267DF43174}"/>
              </a:ext>
            </a:extLst>
          </p:cNvPr>
          <p:cNvGrpSpPr/>
          <p:nvPr/>
        </p:nvGrpSpPr>
        <p:grpSpPr>
          <a:xfrm>
            <a:off x="7503273" y="3562571"/>
            <a:ext cx="1133856" cy="670236"/>
            <a:chOff x="2365444" y="4230339"/>
            <a:chExt cx="1133856" cy="1183882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D0D5EF3D-BDBA-4929-9506-9D5B66D5F4F4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D6CC823-4DAB-4D8D-81E2-9122A6CDAD4F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7DE51D7-572A-43B9-8656-7A532FC4E3B5}"/>
              </a:ext>
            </a:extLst>
          </p:cNvPr>
          <p:cNvSpPr txBox="1"/>
          <p:nvPr/>
        </p:nvSpPr>
        <p:spPr>
          <a:xfrm>
            <a:off x="3550822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5ED5E6C-E6FA-47D6-9F25-925B69BFA34A}"/>
              </a:ext>
            </a:extLst>
          </p:cNvPr>
          <p:cNvSpPr txBox="1"/>
          <p:nvPr/>
        </p:nvSpPr>
        <p:spPr>
          <a:xfrm>
            <a:off x="4832556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4708CF3-65B8-4C4C-A8B4-A1D9A996D571}"/>
              </a:ext>
            </a:extLst>
          </p:cNvPr>
          <p:cNvSpPr txBox="1"/>
          <p:nvPr/>
        </p:nvSpPr>
        <p:spPr>
          <a:xfrm>
            <a:off x="6114290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175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B9F613E-5FE1-4741-A627-DAAAC0C2B108}"/>
              </a:ext>
            </a:extLst>
          </p:cNvPr>
          <p:cNvSpPr txBox="1"/>
          <p:nvPr/>
        </p:nvSpPr>
        <p:spPr>
          <a:xfrm>
            <a:off x="7396024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55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AD5793-3B64-4387-97AC-D7AE54D7CF6E}"/>
              </a:ext>
            </a:extLst>
          </p:cNvPr>
          <p:cNvSpPr/>
          <p:nvPr/>
        </p:nvSpPr>
        <p:spPr>
          <a:xfrm>
            <a:off x="2337295" y="196074"/>
            <a:ext cx="1130725" cy="3232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0DF01-B837-4246-A3BE-DF04B45371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30" y="767557"/>
            <a:ext cx="836854" cy="712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1CD5BC-3113-4FF1-8E14-81A5AFBEB035}"/>
              </a:ext>
            </a:extLst>
          </p:cNvPr>
          <p:cNvSpPr txBox="1"/>
          <p:nvPr/>
        </p:nvSpPr>
        <p:spPr>
          <a:xfrm>
            <a:off x="2297432" y="300567"/>
            <a:ext cx="121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OIL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81415C-A462-4716-A1B6-81546C3492DF}"/>
              </a:ext>
            </a:extLst>
          </p:cNvPr>
          <p:cNvSpPr txBox="1"/>
          <p:nvPr/>
        </p:nvSpPr>
        <p:spPr>
          <a:xfrm>
            <a:off x="2272984" y="274253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170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A50D72-8B4D-449C-90AF-7ACE312956BE}"/>
              </a:ext>
            </a:extLst>
          </p:cNvPr>
          <p:cNvGrpSpPr/>
          <p:nvPr/>
        </p:nvGrpSpPr>
        <p:grpSpPr>
          <a:xfrm>
            <a:off x="2335729" y="3562571"/>
            <a:ext cx="1133856" cy="670236"/>
            <a:chOff x="2365444" y="4230339"/>
            <a:chExt cx="1133856" cy="118388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596A5C0-0D4A-490D-AE2F-8FF4D509C03E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CCECCE-5BA0-4134-BA9C-2B54FE9BDB1E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BE3DF59F-DA25-416C-951C-21E59EC6E199}"/>
              </a:ext>
            </a:extLst>
          </p:cNvPr>
          <p:cNvSpPr txBox="1"/>
          <p:nvPr/>
        </p:nvSpPr>
        <p:spPr>
          <a:xfrm>
            <a:off x="2272984" y="3642045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170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5757FB-73C3-4FD4-8D19-F68FBFF23096}"/>
              </a:ext>
            </a:extLst>
          </p:cNvPr>
          <p:cNvSpPr/>
          <p:nvPr/>
        </p:nvSpPr>
        <p:spPr>
          <a:xfrm rot="16200000">
            <a:off x="4950171" y="-922468"/>
            <a:ext cx="1032290" cy="623104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325A36-AF16-49D9-AD61-4D0A0E31C0A5}"/>
              </a:ext>
            </a:extLst>
          </p:cNvPr>
          <p:cNvSpPr txBox="1"/>
          <p:nvPr/>
        </p:nvSpPr>
        <p:spPr>
          <a:xfrm>
            <a:off x="2252433" y="1709618"/>
            <a:ext cx="639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Pounds of emissions to deliver 1 MMBtu of heat into a space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1DC8500-135F-44CB-BADA-8671687FA89B}"/>
              </a:ext>
            </a:extLst>
          </p:cNvPr>
          <p:cNvCxnSpPr/>
          <p:nvPr/>
        </p:nvCxnSpPr>
        <p:spPr>
          <a:xfrm>
            <a:off x="5457909" y="3631366"/>
            <a:ext cx="259689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E146121-BEFA-45BA-9157-6FF129E49E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15736" y="3668926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50958F-50C1-4393-BBE3-2DCBABBFFA57}"/>
              </a:ext>
            </a:extLst>
          </p:cNvPr>
          <p:cNvSpPr txBox="1"/>
          <p:nvPr/>
        </p:nvSpPr>
        <p:spPr>
          <a:xfrm>
            <a:off x="764585" y="4250227"/>
            <a:ext cx="15582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/>
              <a:t>2050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5C89C18-909F-4FF7-B8D5-ED9F134EF4B3}"/>
              </a:ext>
            </a:extLst>
          </p:cNvPr>
          <p:cNvGrpSpPr/>
          <p:nvPr/>
        </p:nvGrpSpPr>
        <p:grpSpPr>
          <a:xfrm>
            <a:off x="3623791" y="4376205"/>
            <a:ext cx="1133856" cy="670236"/>
            <a:chOff x="2365444" y="4230339"/>
            <a:chExt cx="1133856" cy="118388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CB2CEB2-178A-4475-A1D7-4D610FA6FA80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15744C-88C2-4583-B571-F49DD6617451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F880159-C76F-4117-8EAB-203A81632BF6}"/>
              </a:ext>
            </a:extLst>
          </p:cNvPr>
          <p:cNvGrpSpPr/>
          <p:nvPr/>
        </p:nvGrpSpPr>
        <p:grpSpPr>
          <a:xfrm>
            <a:off x="4911911" y="4376205"/>
            <a:ext cx="1133856" cy="670236"/>
            <a:chOff x="2365444" y="4230339"/>
            <a:chExt cx="1133856" cy="1183882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FB4DE93-90CE-4CB2-8559-1178855B1F1A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41DE2ED-1DC3-42D3-BC7E-18D25651010A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A1CA33E-B847-4484-89FC-ABE96E323E36}"/>
              </a:ext>
            </a:extLst>
          </p:cNvPr>
          <p:cNvGrpSpPr/>
          <p:nvPr/>
        </p:nvGrpSpPr>
        <p:grpSpPr>
          <a:xfrm>
            <a:off x="6200031" y="4376205"/>
            <a:ext cx="1133856" cy="670236"/>
            <a:chOff x="2365444" y="4230339"/>
            <a:chExt cx="1133856" cy="1183882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A55DF63-D930-4956-A795-DDA21FFD1391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5367668-7909-4CA2-85CA-D9A74C6CF553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82B8D6-4E17-4709-A4EC-5C49E7BC663E}"/>
              </a:ext>
            </a:extLst>
          </p:cNvPr>
          <p:cNvGrpSpPr/>
          <p:nvPr/>
        </p:nvGrpSpPr>
        <p:grpSpPr>
          <a:xfrm>
            <a:off x="7488150" y="4376205"/>
            <a:ext cx="1133856" cy="670236"/>
            <a:chOff x="2365444" y="4230339"/>
            <a:chExt cx="1133856" cy="118388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5D1555EC-1C19-4C4B-B09A-3D6E9F3310DF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67AF518-BADA-4C46-BB4D-54F4CF3BAB9D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B7AB3E1-30C9-44A1-AB3D-58AEF8341C84}"/>
              </a:ext>
            </a:extLst>
          </p:cNvPr>
          <p:cNvSpPr txBox="1"/>
          <p:nvPr/>
        </p:nvSpPr>
        <p:spPr>
          <a:xfrm>
            <a:off x="3535699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145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9E251E-12D0-48A5-8831-92AA8EF8A8C8}"/>
              </a:ext>
            </a:extLst>
          </p:cNvPr>
          <p:cNvSpPr txBox="1"/>
          <p:nvPr/>
        </p:nvSpPr>
        <p:spPr>
          <a:xfrm>
            <a:off x="4817433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C75572B-3C22-4C3A-9066-3C2DD5978EE3}"/>
              </a:ext>
            </a:extLst>
          </p:cNvPr>
          <p:cNvSpPr txBox="1"/>
          <p:nvPr/>
        </p:nvSpPr>
        <p:spPr>
          <a:xfrm>
            <a:off x="6099167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2A99CC-B0A8-44A9-A12B-6B7B9FF6914F}"/>
              </a:ext>
            </a:extLst>
          </p:cNvPr>
          <p:cNvSpPr txBox="1"/>
          <p:nvPr/>
        </p:nvSpPr>
        <p:spPr>
          <a:xfrm>
            <a:off x="7380901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AC4377B-AFC0-43A1-87D7-020C59893359}"/>
              </a:ext>
            </a:extLst>
          </p:cNvPr>
          <p:cNvGrpSpPr/>
          <p:nvPr/>
        </p:nvGrpSpPr>
        <p:grpSpPr>
          <a:xfrm>
            <a:off x="2320606" y="4376205"/>
            <a:ext cx="1133856" cy="670236"/>
            <a:chOff x="2365444" y="4230339"/>
            <a:chExt cx="1133856" cy="1183882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08780247-CD03-4E00-B827-9551A1F17285}"/>
                </a:ext>
              </a:extLst>
            </p:cNvPr>
            <p:cNvSpPr/>
            <p:nvPr/>
          </p:nvSpPr>
          <p:spPr>
            <a:xfrm>
              <a:off x="2365444" y="4280666"/>
              <a:ext cx="1133856" cy="11335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A71BC29-2E92-4746-9B7E-FC3C8255BC1F}"/>
                </a:ext>
              </a:extLst>
            </p:cNvPr>
            <p:cNvSpPr/>
            <p:nvPr/>
          </p:nvSpPr>
          <p:spPr>
            <a:xfrm>
              <a:off x="2365444" y="4230339"/>
              <a:ext cx="1133856" cy="30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E3B5BE2-6085-4E02-A7F5-F1A2B057DF7C}"/>
              </a:ext>
            </a:extLst>
          </p:cNvPr>
          <p:cNvSpPr txBox="1"/>
          <p:nvPr/>
        </p:nvSpPr>
        <p:spPr>
          <a:xfrm>
            <a:off x="2257861" y="4455679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170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D3A0BE4-56B7-4D17-A689-9A6B20D2E217}"/>
              </a:ext>
            </a:extLst>
          </p:cNvPr>
          <p:cNvSpPr txBox="1"/>
          <p:nvPr/>
        </p:nvSpPr>
        <p:spPr>
          <a:xfrm>
            <a:off x="8067104" y="3353559"/>
            <a:ext cx="93575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54% Less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FE102BD-5B53-4830-BEF4-DF022E306C35}"/>
              </a:ext>
            </a:extLst>
          </p:cNvPr>
          <p:cNvSpPr txBox="1"/>
          <p:nvPr/>
        </p:nvSpPr>
        <p:spPr>
          <a:xfrm>
            <a:off x="78378" y="5334000"/>
            <a:ext cx="2236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Cost per month in 2030</a:t>
            </a:r>
          </a:p>
          <a:p>
            <a:pPr algn="ctr"/>
            <a:r>
              <a:rPr lang="en-US" sz="1400" b="1" dirty="0"/>
              <a:t>(2018 dollars, CEP Aggressive Scenario)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9B0373-C936-4BB4-8B3D-8B74DF9E4B2F}"/>
              </a:ext>
            </a:extLst>
          </p:cNvPr>
          <p:cNvSpPr/>
          <p:nvPr/>
        </p:nvSpPr>
        <p:spPr>
          <a:xfrm>
            <a:off x="2328240" y="5355189"/>
            <a:ext cx="1133856" cy="6768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15D3140-BC1C-4817-B408-D7B96D1497DA}"/>
              </a:ext>
            </a:extLst>
          </p:cNvPr>
          <p:cNvSpPr txBox="1"/>
          <p:nvPr/>
        </p:nvSpPr>
        <p:spPr>
          <a:xfrm>
            <a:off x="2265495" y="5429287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$180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FE50C8F-6812-4F26-A4B7-759C3AAAAA7E}"/>
              </a:ext>
            </a:extLst>
          </p:cNvPr>
          <p:cNvSpPr/>
          <p:nvPr/>
        </p:nvSpPr>
        <p:spPr>
          <a:xfrm>
            <a:off x="3613567" y="5355189"/>
            <a:ext cx="1133856" cy="6768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A43429E-8112-4672-A486-2AFCB092B2B1}"/>
              </a:ext>
            </a:extLst>
          </p:cNvPr>
          <p:cNvSpPr txBox="1"/>
          <p:nvPr/>
        </p:nvSpPr>
        <p:spPr>
          <a:xfrm>
            <a:off x="3550822" y="5429287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$205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857CBA9-9484-490D-8795-E7D804E9245D}"/>
              </a:ext>
            </a:extLst>
          </p:cNvPr>
          <p:cNvSpPr/>
          <p:nvPr/>
        </p:nvSpPr>
        <p:spPr>
          <a:xfrm>
            <a:off x="4830564" y="5355189"/>
            <a:ext cx="1133856" cy="6768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5EAE10D-1F60-42CE-8B4C-A9D5CCE4C2E6}"/>
              </a:ext>
            </a:extLst>
          </p:cNvPr>
          <p:cNvSpPr txBox="1"/>
          <p:nvPr/>
        </p:nvSpPr>
        <p:spPr>
          <a:xfrm>
            <a:off x="4767819" y="5429287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$67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337BFD7-5800-4B81-91B8-A4F6C4596458}"/>
              </a:ext>
            </a:extLst>
          </p:cNvPr>
          <p:cNvSpPr/>
          <p:nvPr/>
        </p:nvSpPr>
        <p:spPr>
          <a:xfrm>
            <a:off x="6165370" y="5355189"/>
            <a:ext cx="1133856" cy="6768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26323B9-B932-444F-BECB-D0A1EBF7741A}"/>
              </a:ext>
            </a:extLst>
          </p:cNvPr>
          <p:cNvSpPr txBox="1"/>
          <p:nvPr/>
        </p:nvSpPr>
        <p:spPr>
          <a:xfrm>
            <a:off x="6102625" y="5429287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$257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3FC4F62-B6A8-418E-AAEF-E7653A288873}"/>
              </a:ext>
            </a:extLst>
          </p:cNvPr>
          <p:cNvSpPr/>
          <p:nvPr/>
        </p:nvSpPr>
        <p:spPr>
          <a:xfrm>
            <a:off x="7500176" y="5355189"/>
            <a:ext cx="1133856" cy="6768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36D8BC2-2D81-4C42-B676-41BB7BEA64CE}"/>
              </a:ext>
            </a:extLst>
          </p:cNvPr>
          <p:cNvSpPr txBox="1"/>
          <p:nvPr/>
        </p:nvSpPr>
        <p:spPr>
          <a:xfrm>
            <a:off x="7437431" y="5429287"/>
            <a:ext cx="12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$93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F03872B-8985-48B2-B02D-947EEA4FC4E1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94395" y="3686783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F8E550F-2088-43C4-9C4C-9C7A949402C3}"/>
              </a:ext>
            </a:extLst>
          </p:cNvPr>
          <p:cNvCxnSpPr/>
          <p:nvPr/>
        </p:nvCxnSpPr>
        <p:spPr>
          <a:xfrm>
            <a:off x="5443175" y="4434309"/>
            <a:ext cx="25877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31A3517-3B30-41FF-AF71-40316BF70218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01005" y="4468975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D399DFD-5E9D-41FA-91DA-80F4EBA5BE8B}"/>
              </a:ext>
            </a:extLst>
          </p:cNvPr>
          <p:cNvSpPr txBox="1"/>
          <p:nvPr/>
        </p:nvSpPr>
        <p:spPr>
          <a:xfrm>
            <a:off x="8052373" y="4153608"/>
            <a:ext cx="93575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83% Less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90D7324-E5EF-4951-BCE2-4F3AC18F403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79664" y="4486832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025A3B9-863B-4042-9B3C-19005837AB76}"/>
              </a:ext>
            </a:extLst>
          </p:cNvPr>
          <p:cNvCxnSpPr/>
          <p:nvPr/>
        </p:nvCxnSpPr>
        <p:spPr>
          <a:xfrm>
            <a:off x="5443178" y="5413998"/>
            <a:ext cx="25877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4758A83-BAC0-46B1-BE1D-F9BA5A5E3717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01005" y="5451558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E2D2828-89E7-4A77-8315-6FC034EEF6C4}"/>
              </a:ext>
            </a:extLst>
          </p:cNvPr>
          <p:cNvSpPr txBox="1"/>
          <p:nvPr/>
        </p:nvSpPr>
        <p:spPr>
          <a:xfrm>
            <a:off x="8052373" y="5136191"/>
            <a:ext cx="93575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39% More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FB8256E-0C67-4949-9FE4-F1773EBE2247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79664" y="5469415"/>
            <a:ext cx="9144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4">
            <a:extLst>
              <a:ext uri="{FF2B5EF4-FFF2-40B4-BE49-F238E27FC236}">
                <a16:creationId xmlns:a16="http://schemas.microsoft.com/office/drawing/2014/main" id="{3AE6524D-9C1A-470C-92E6-70C159493D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32058"/>
            <a:ext cx="1265930" cy="8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30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oxEqioWwAIhX7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18" y="1249659"/>
            <a:ext cx="4358682" cy="21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833" y="154674"/>
            <a:ext cx="7234036" cy="1064526"/>
          </a:xfrm>
        </p:spPr>
        <p:txBody>
          <a:bodyPr>
            <a:noAutofit/>
          </a:bodyPr>
          <a:lstStyle/>
          <a:p>
            <a:r>
              <a:rPr lang="en-US" sz="3467" cap="small" dirty="0">
                <a:latin typeface="Calibri"/>
                <a:cs typeface="Aharoni" pitchFamily="2" charset="-79"/>
              </a:rPr>
              <a:t>Massachusetts </a:t>
            </a:r>
            <a:r>
              <a:rPr lang="en-US" sz="3467" cap="small" dirty="0">
                <a:cs typeface="Aharoni" pitchFamily="2" charset="-79"/>
              </a:rPr>
              <a:t>Energy Efficiency Programs</a:t>
            </a:r>
            <a:endParaRPr lang="en-US" sz="3467" cap="small" dirty="0">
              <a:latin typeface="Calibri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48" y="3581400"/>
            <a:ext cx="8974652" cy="31219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77"/>
              </a:spcBef>
            </a:pPr>
            <a:r>
              <a:rPr lang="en-US" sz="2000" b="1" dirty="0"/>
              <a:t>Green Communities Act (2008) </a:t>
            </a:r>
            <a:r>
              <a:rPr lang="en-US" sz="2000" dirty="0"/>
              <a:t>requires all cost-effective energy efficiency and demand reduction</a:t>
            </a:r>
          </a:p>
          <a:p>
            <a:pPr>
              <a:lnSpc>
                <a:spcPct val="120000"/>
              </a:lnSpc>
              <a:spcBef>
                <a:spcPts val="577"/>
              </a:spcBef>
            </a:pPr>
            <a:r>
              <a:rPr lang="en-US" sz="2000" b="1" dirty="0"/>
              <a:t>An Act to Advance Clean Energy (2018): </a:t>
            </a:r>
          </a:p>
          <a:p>
            <a:pPr lvl="1">
              <a:lnSpc>
                <a:spcPct val="120000"/>
              </a:lnSpc>
              <a:spcBef>
                <a:spcPts val="577"/>
              </a:spcBef>
            </a:pPr>
            <a:r>
              <a:rPr lang="en-US" sz="1800" dirty="0"/>
              <a:t>Expands allowable energy efficiency investments to include active demand management (including energy storage), strategic electrification,  and fuel switching to clean energy sources.</a:t>
            </a:r>
          </a:p>
          <a:p>
            <a:pPr lvl="1">
              <a:lnSpc>
                <a:spcPct val="120000"/>
              </a:lnSpc>
              <a:spcBef>
                <a:spcPts val="577"/>
              </a:spcBef>
            </a:pPr>
            <a:r>
              <a:rPr lang="en-US" sz="1800" dirty="0"/>
              <a:t>Broadens electric efficiency plans to “energy” efficiency plans.</a:t>
            </a:r>
          </a:p>
          <a:p>
            <a:pPr lvl="1">
              <a:lnSpc>
                <a:spcPct val="120000"/>
              </a:lnSpc>
              <a:spcBef>
                <a:spcPts val="577"/>
              </a:spcBef>
            </a:pPr>
            <a:r>
              <a:rPr lang="en-US" sz="1800" dirty="0"/>
              <a:t>Changes DPU Cost-effectiveness review to sector-level.</a:t>
            </a:r>
          </a:p>
          <a:p>
            <a:pPr marL="0" indent="0">
              <a:lnSpc>
                <a:spcPct val="120000"/>
              </a:lnSpc>
              <a:spcBef>
                <a:spcPts val="577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577"/>
              </a:spcBef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9" y="347134"/>
            <a:ext cx="1365516" cy="117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98DA2-5528-432B-A70A-125C2F2D2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6AB78-D15A-4340-BACB-9EC0084771C4}"/>
              </a:ext>
            </a:extLst>
          </p:cNvPr>
          <p:cNvSpPr txBox="1"/>
          <p:nvPr/>
        </p:nvSpPr>
        <p:spPr>
          <a:xfrm>
            <a:off x="5410200" y="2678668"/>
            <a:ext cx="1066800" cy="216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5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57" y="347134"/>
            <a:ext cx="7686669" cy="1064526"/>
          </a:xfrm>
        </p:spPr>
        <p:txBody>
          <a:bodyPr>
            <a:noAutofit/>
          </a:bodyPr>
          <a:lstStyle/>
          <a:p>
            <a:r>
              <a:rPr lang="en-US" sz="3467" cap="small" dirty="0">
                <a:cs typeface="Aharoni" pitchFamily="2" charset="-79"/>
              </a:rPr>
              <a:t>2019-2021 EE Plan Overview</a:t>
            </a:r>
            <a:endParaRPr lang="en-US" sz="3467" cap="small" dirty="0">
              <a:latin typeface="Calibri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14" y="1752600"/>
            <a:ext cx="8846212" cy="4758266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577"/>
              </a:spcBef>
            </a:pPr>
            <a:r>
              <a:rPr lang="en-US" sz="2400" dirty="0"/>
              <a:t>$2.7 billion investment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$9.3 billion in benefits</a:t>
            </a:r>
          </a:p>
          <a:p>
            <a:pPr lvl="1">
              <a:lnSpc>
                <a:spcPct val="120000"/>
              </a:lnSpc>
              <a:spcBef>
                <a:spcPts val="577"/>
              </a:spcBef>
            </a:pPr>
            <a:r>
              <a:rPr lang="en-US" sz="2400" dirty="0"/>
              <a:t>Highest gas savings goals to date</a:t>
            </a:r>
          </a:p>
          <a:p>
            <a:pPr lvl="1">
              <a:lnSpc>
                <a:spcPct val="120000"/>
              </a:lnSpc>
              <a:spcBef>
                <a:spcPts val="577"/>
              </a:spcBef>
            </a:pPr>
            <a:r>
              <a:rPr lang="en-US" sz="2400" dirty="0"/>
              <a:t>Electric savings goals reflect expansion in programs:</a:t>
            </a:r>
          </a:p>
          <a:p>
            <a:pPr marL="457200" lvl="1" indent="0">
              <a:lnSpc>
                <a:spcPct val="120000"/>
              </a:lnSpc>
              <a:spcBef>
                <a:spcPts val="577"/>
              </a:spcBef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2A82B9F-29B5-4809-9DC1-D58845B229E9}"/>
              </a:ext>
            </a:extLst>
          </p:cNvPr>
          <p:cNvSpPr txBox="1">
            <a:spLocks/>
          </p:cNvSpPr>
          <p:nvPr/>
        </p:nvSpPr>
        <p:spPr>
          <a:xfrm>
            <a:off x="457200" y="4495800"/>
            <a:ext cx="2971800" cy="76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</a:rPr>
              <a:t>MWH Reduction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</a:rPr>
              <a:t>MW Demand Reduction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DDF5584-D694-4A55-8B57-C5F11DA83578}"/>
              </a:ext>
            </a:extLst>
          </p:cNvPr>
          <p:cNvSpPr/>
          <p:nvPr/>
        </p:nvSpPr>
        <p:spPr>
          <a:xfrm>
            <a:off x="3657600" y="46482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DD44F21-E87B-41F5-B3CA-CFE3F90F8F06}"/>
              </a:ext>
            </a:extLst>
          </p:cNvPr>
          <p:cNvSpPr txBox="1">
            <a:spLocks/>
          </p:cNvSpPr>
          <p:nvPr/>
        </p:nvSpPr>
        <p:spPr>
          <a:xfrm>
            <a:off x="4724400" y="3657600"/>
            <a:ext cx="3962400" cy="2743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</a:rPr>
              <a:t>MMBtu Reduction </a:t>
            </a:r>
            <a:r>
              <a:rPr lang="en-US" sz="2000" dirty="0">
                <a:solidFill>
                  <a:schemeClr val="bg1"/>
                </a:solidFill>
              </a:rPr>
              <a:t>(electric, oil, propane, etc.)</a:t>
            </a: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</a:rPr>
              <a:t>MWH Savings </a:t>
            </a:r>
            <a:r>
              <a:rPr lang="en-US" sz="2000" dirty="0">
                <a:solidFill>
                  <a:schemeClr val="bg1"/>
                </a:solidFill>
              </a:rPr>
              <a:t>(excluding fuel switching)</a:t>
            </a: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</a:rPr>
              <a:t>Peak Demand Reduction </a:t>
            </a:r>
            <a:r>
              <a:rPr lang="en-US" sz="2000" dirty="0">
                <a:solidFill>
                  <a:schemeClr val="bg1"/>
                </a:solidFill>
              </a:rPr>
              <a:t>(Summer, Winter), including </a:t>
            </a:r>
            <a:r>
              <a:rPr lang="en-US" sz="2000" i="1" dirty="0">
                <a:solidFill>
                  <a:schemeClr val="bg1"/>
                </a:solidFill>
              </a:rPr>
              <a:t>active </a:t>
            </a:r>
            <a:r>
              <a:rPr lang="en-US" sz="2000" dirty="0">
                <a:solidFill>
                  <a:schemeClr val="bg1"/>
                </a:solidFill>
              </a:rPr>
              <a:t>demand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C2DED-FDB4-4794-9D11-6FC95C72B86B}"/>
              </a:ext>
            </a:extLst>
          </p:cNvPr>
          <p:cNvSpPr txBox="1"/>
          <p:nvPr/>
        </p:nvSpPr>
        <p:spPr>
          <a:xfrm>
            <a:off x="5410200" y="2678668"/>
            <a:ext cx="1066800" cy="216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7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76490" y="1594556"/>
            <a:ext cx="7264400" cy="4916311"/>
          </a:xfrm>
          <a:prstGeom prst="rect">
            <a:avLst/>
          </a:prstGeom>
        </p:spPr>
        <p:txBody>
          <a:bodyPr vert="horz" lIns="88053" tIns="44026" rIns="88053" bIns="4402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9" y="243580"/>
            <a:ext cx="1368190" cy="117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9247" y="307382"/>
            <a:ext cx="6471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small" spc="0" normalizeH="0" baseline="0" noProof="0" dirty="0">
                <a:ln>
                  <a:noFill/>
                </a:ln>
                <a:solidFill>
                  <a:srgbClr val="0067A4"/>
                </a:solidFill>
                <a:effectLst/>
                <a:uLnTx/>
                <a:uFillTx/>
                <a:latin typeface="Calibri"/>
                <a:ea typeface="+mn-ea"/>
                <a:cs typeface="Aharoni" pitchFamily="2" charset="-79"/>
              </a:rPr>
              <a:t>3 Year Energy Efficiency Plan: 2019 – 2021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9247" y="1907326"/>
            <a:ext cx="720541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Fuel Switching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customers will be provided information on cleaner fuel options for heating with new incentives for customers to fuel switch to air source heat pumps and other renewable heating options.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Demand Reduction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Programs that help offset the most expensive hours of the year through load reduction and active dispatch including energy storage.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Passive House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training and rebates achieve greater energy efficiency in new construction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Energy Scorecards: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in-home energy audits, providing information to customers on the benefits of energy efficiency upgrades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Improved Outreach: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Enhanced strategies and community outreach efforts targeting increased participation and savings for renters, moderate income customers and non‑English speaking customers, and small businesses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129540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Summary of New Initiatives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87B9F-6A79-44EC-AD81-F9C0F53DE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8" y="1981200"/>
            <a:ext cx="759348" cy="701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69BF3-5ABE-4E84-AC0A-E56C4885A9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8" y="3581400"/>
            <a:ext cx="813267" cy="812182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D32FA136-2F1E-4F0B-9CC9-AB98B80E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2" y="2819400"/>
            <a:ext cx="1000316" cy="63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76BAEB-9F79-4AC7-94F5-CCF94A94B3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38" y="4419600"/>
            <a:ext cx="970628" cy="632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C9CA8-574F-469F-A58B-0701D29A11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2" y="5235301"/>
            <a:ext cx="842798" cy="6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4670080-F2F6-417E-B42F-7A8F75B0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8763"/>
            <a:ext cx="8229600" cy="542926"/>
          </a:xfrm>
        </p:spPr>
        <p:txBody>
          <a:bodyPr>
            <a:noAutofit/>
          </a:bodyPr>
          <a:lstStyle/>
          <a:p>
            <a:r>
              <a:rPr lang="en-US" altLang="en-US" sz="3467" cap="small" dirty="0">
                <a:cs typeface="Aharoni" pitchFamily="2" charset="-79"/>
              </a:rPr>
              <a:t>Fuel Switching and </a:t>
            </a:r>
            <a:br>
              <a:rPr lang="en-US" altLang="en-US" sz="3467" cap="small" dirty="0">
                <a:cs typeface="Aharoni" pitchFamily="2" charset="-79"/>
              </a:rPr>
            </a:br>
            <a:r>
              <a:rPr lang="en-US" altLang="en-US" sz="3467" cap="small" dirty="0">
                <a:cs typeface="Aharoni" pitchFamily="2" charset="-79"/>
              </a:rPr>
              <a:t>Strategic Electrification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6ECA5DF-5CB2-418A-A70B-07EF8F51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EAA27-5F3F-4CF2-AA92-43F6F1E59C44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4037" name="Picture 2">
            <a:extLst>
              <a:ext uri="{FF2B5EF4-FFF2-40B4-BE49-F238E27FC236}">
                <a16:creationId xmlns:a16="http://schemas.microsoft.com/office/drawing/2014/main" id="{C7A805C4-93DB-4512-A3C1-43FA4BF6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36719" r="17813" b="48438"/>
          <a:stretch>
            <a:fillRect/>
          </a:stretch>
        </p:blipFill>
        <p:spPr bwMode="auto">
          <a:xfrm>
            <a:off x="609600" y="1981200"/>
            <a:ext cx="2571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1">
            <a:extLst>
              <a:ext uri="{FF2B5EF4-FFF2-40B4-BE49-F238E27FC236}">
                <a16:creationId xmlns:a16="http://schemas.microsoft.com/office/drawing/2014/main" id="{A14CDA33-A151-4291-95E2-F01534F1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828800"/>
            <a:ext cx="5257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Consumer education through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fuel-neutral heating and hot water recommendations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during in-home assessments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New incentives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for customers to fuel switch to air source heat pumps and other renewable heating options.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Offsetting higher emitting fuels like oil and propane.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CA108-C52A-48B9-95A6-8B3C24233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9C3612-8F9F-491C-BDA4-36BA841FA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00125"/>
              </p:ext>
            </p:extLst>
          </p:nvPr>
        </p:nvGraphicFramePr>
        <p:xfrm>
          <a:off x="609600" y="3657600"/>
          <a:ext cx="2571751" cy="220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1">
                  <a:extLst>
                    <a:ext uri="{9D8B030D-6E8A-4147-A177-3AD203B41FA5}">
                      <a16:colId xmlns:a16="http://schemas.microsoft.com/office/drawing/2014/main" val="1808263686"/>
                    </a:ext>
                  </a:extLst>
                </a:gridCol>
              </a:tblGrid>
              <a:tr h="4610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Heat Pump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16234"/>
                  </a:ext>
                </a:extLst>
              </a:tr>
              <a:tr h="4610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38,000 Residential Customers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69787"/>
                  </a:ext>
                </a:extLst>
              </a:tr>
              <a:tr h="4610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6,000 Low Income Customers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36998"/>
                  </a:ext>
                </a:extLst>
              </a:tr>
              <a:tr h="4610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18,000 C&amp;I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71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14865</TotalTime>
  <Words>779</Words>
  <Application>Microsoft Macintosh PowerPoint</Application>
  <PresentationFormat>On-screen Show (4:3)</PresentationFormat>
  <Paragraphs>198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Symbol</vt:lpstr>
      <vt:lpstr>Wingdings</vt:lpstr>
      <vt:lpstr>Custom Design</vt:lpstr>
      <vt:lpstr>1_Office Theme</vt:lpstr>
      <vt:lpstr>1_Custom Design</vt:lpstr>
      <vt:lpstr> MASSACHUSETTS Building Decarbonization   Raab Roundtable June 21, 2019</vt:lpstr>
      <vt:lpstr>PowerPoint Presentation</vt:lpstr>
      <vt:lpstr>Comprehensive Energy Plan Findings: Impact on Emissions</vt:lpstr>
      <vt:lpstr>PowerPoint Presentation</vt:lpstr>
      <vt:lpstr>PowerPoint Presentation</vt:lpstr>
      <vt:lpstr>Massachusetts Energy Efficiency Programs</vt:lpstr>
      <vt:lpstr>2019-2021 EE Plan Overview</vt:lpstr>
      <vt:lpstr>PowerPoint Presentation</vt:lpstr>
      <vt:lpstr>Fuel Switching and  Strategic Electrification</vt:lpstr>
      <vt:lpstr>Active Demand Reduction</vt:lpstr>
      <vt:lpstr>Winter Reliability</vt:lpstr>
      <vt:lpstr>Advanced Building Codes</vt:lpstr>
      <vt:lpstr>What’s Next?</vt:lpstr>
      <vt:lpstr>PowerPoint Presentation</vt:lpstr>
    </vt:vector>
  </TitlesOfParts>
  <Company>EOEEA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Infrastructure Symposium</dc:title>
  <dc:creator>O'Shea, Kevin (ENE)</dc:creator>
  <cp:lastModifiedBy>Susan Rivo</cp:lastModifiedBy>
  <cp:revision>275</cp:revision>
  <cp:lastPrinted>2019-03-08T18:22:23Z</cp:lastPrinted>
  <dcterms:created xsi:type="dcterms:W3CDTF">2017-10-13T16:24:12Z</dcterms:created>
  <dcterms:modified xsi:type="dcterms:W3CDTF">2019-06-19T17:45:17Z</dcterms:modified>
</cp:coreProperties>
</file>